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7.xml" ContentType="application/vnd.openxmlformats-officedocument.presentationml.notesSlide+xml"/>
  <Override PartName="/ppt/charts/chart5.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22.xml" ContentType="application/vnd.openxmlformats-officedocument.presentationml.notesSlide+xml"/>
  <Override PartName="/ppt/charts/chart8.xml" ContentType="application/vnd.openxmlformats-officedocument.drawingml.chart+xml"/>
  <Override PartName="/ppt/drawings/drawing2.xml" ContentType="application/vnd.openxmlformats-officedocument.drawingml.chartshapes+xml"/>
  <Override PartName="/ppt/notesSlides/notesSlide23.xml" ContentType="application/vnd.openxmlformats-officedocument.presentationml.notesSlide+xml"/>
  <Override PartName="/ppt/charts/chart9.xml" ContentType="application/vnd.openxmlformats-officedocument.drawingml.chart+xml"/>
  <Override PartName="/ppt/drawings/drawing3.xml" ContentType="application/vnd.openxmlformats-officedocument.drawingml.chartshapes+xml"/>
  <Override PartName="/ppt/notesSlides/notesSlide24.xml" ContentType="application/vnd.openxmlformats-officedocument.presentationml.notesSlide+xml"/>
  <Override PartName="/ppt/charts/chart10.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1.xml" ContentType="application/vnd.openxmlformats-officedocument.drawingml.chart+xml"/>
  <Override PartName="/ppt/notesSlides/notesSlide27.xml" ContentType="application/vnd.openxmlformats-officedocument.presentationml.notesSlide+xml"/>
  <Override PartName="/ppt/charts/chart12.xml" ContentType="application/vnd.openxmlformats-officedocument.drawingml.chart+xml"/>
  <Override PartName="/ppt/drawings/drawing4.xml" ContentType="application/vnd.openxmlformats-officedocument.drawingml.chartshapes+xml"/>
  <Override PartName="/ppt/notesSlides/notesSlide28.xml" ContentType="application/vnd.openxmlformats-officedocument.presentationml.notesSlide+xml"/>
  <Override PartName="/ppt/charts/chart13.xml" ContentType="application/vnd.openxmlformats-officedocument.drawingml.chart+xml"/>
  <Override PartName="/ppt/drawings/drawing5.xml" ContentType="application/vnd.openxmlformats-officedocument.drawingml.chartshape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14.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2"/>
  </p:notesMasterIdLst>
  <p:handoutMasterIdLst>
    <p:handoutMasterId r:id="rId53"/>
  </p:handoutMasterIdLst>
  <p:sldIdLst>
    <p:sldId id="256" r:id="rId2"/>
    <p:sldId id="260" r:id="rId3"/>
    <p:sldId id="364" r:id="rId4"/>
    <p:sldId id="372" r:id="rId5"/>
    <p:sldId id="373" r:id="rId6"/>
    <p:sldId id="374" r:id="rId7"/>
    <p:sldId id="371" r:id="rId8"/>
    <p:sldId id="375" r:id="rId9"/>
    <p:sldId id="376" r:id="rId10"/>
    <p:sldId id="278" r:id="rId11"/>
    <p:sldId id="276" r:id="rId12"/>
    <p:sldId id="262" r:id="rId13"/>
    <p:sldId id="277" r:id="rId14"/>
    <p:sldId id="281" r:id="rId15"/>
    <p:sldId id="261" r:id="rId16"/>
    <p:sldId id="333" r:id="rId17"/>
    <p:sldId id="355" r:id="rId18"/>
    <p:sldId id="258" r:id="rId19"/>
    <p:sldId id="335" r:id="rId20"/>
    <p:sldId id="264" r:id="rId21"/>
    <p:sldId id="340" r:id="rId22"/>
    <p:sldId id="267" r:id="rId23"/>
    <p:sldId id="350" r:id="rId24"/>
    <p:sldId id="266" r:id="rId25"/>
    <p:sldId id="365" r:id="rId26"/>
    <p:sldId id="265" r:id="rId27"/>
    <p:sldId id="344" r:id="rId28"/>
    <p:sldId id="268" r:id="rId29"/>
    <p:sldId id="351" r:id="rId30"/>
    <p:sldId id="352" r:id="rId31"/>
    <p:sldId id="271" r:id="rId32"/>
    <p:sldId id="361" r:id="rId33"/>
    <p:sldId id="270" r:id="rId34"/>
    <p:sldId id="272" r:id="rId35"/>
    <p:sldId id="362" r:id="rId36"/>
    <p:sldId id="328" r:id="rId37"/>
    <p:sldId id="301" r:id="rId38"/>
    <p:sldId id="282" r:id="rId39"/>
    <p:sldId id="302" r:id="rId40"/>
    <p:sldId id="307" r:id="rId41"/>
    <p:sldId id="308" r:id="rId42"/>
    <p:sldId id="312" r:id="rId43"/>
    <p:sldId id="311" r:id="rId44"/>
    <p:sldId id="366" r:id="rId45"/>
    <p:sldId id="367" r:id="rId46"/>
    <p:sldId id="368" r:id="rId47"/>
    <p:sldId id="369" r:id="rId48"/>
    <p:sldId id="370" r:id="rId49"/>
    <p:sldId id="309" r:id="rId50"/>
    <p:sldId id="284" r:id="rId5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6542F32-0490-49A3-A2D9-7EB09F10942D}">
          <p14:sldIdLst>
            <p14:sldId id="256"/>
            <p14:sldId id="260"/>
            <p14:sldId id="364"/>
            <p14:sldId id="372"/>
            <p14:sldId id="373"/>
            <p14:sldId id="374"/>
            <p14:sldId id="371"/>
            <p14:sldId id="375"/>
            <p14:sldId id="376"/>
            <p14:sldId id="278"/>
            <p14:sldId id="276"/>
            <p14:sldId id="262"/>
            <p14:sldId id="277"/>
            <p14:sldId id="281"/>
            <p14:sldId id="261"/>
            <p14:sldId id="333"/>
            <p14:sldId id="355"/>
            <p14:sldId id="258"/>
            <p14:sldId id="335"/>
            <p14:sldId id="264"/>
            <p14:sldId id="340"/>
            <p14:sldId id="267"/>
            <p14:sldId id="350"/>
            <p14:sldId id="266"/>
            <p14:sldId id="365"/>
            <p14:sldId id="265"/>
            <p14:sldId id="344"/>
            <p14:sldId id="268"/>
            <p14:sldId id="351"/>
            <p14:sldId id="352"/>
            <p14:sldId id="271"/>
            <p14:sldId id="361"/>
            <p14:sldId id="270"/>
            <p14:sldId id="272"/>
            <p14:sldId id="362"/>
            <p14:sldId id="328"/>
            <p14:sldId id="301"/>
            <p14:sldId id="282"/>
            <p14:sldId id="302"/>
            <p14:sldId id="307"/>
            <p14:sldId id="308"/>
            <p14:sldId id="312"/>
            <p14:sldId id="311"/>
            <p14:sldId id="366"/>
            <p14:sldId id="367"/>
            <p14:sldId id="368"/>
            <p14:sldId id="369"/>
            <p14:sldId id="370"/>
            <p14:sldId id="309"/>
            <p14:sldId id="284"/>
          </p14:sldIdLst>
        </p14:section>
        <p14:section name="Untitled Section" id="{F5DEDD0F-4946-4D06-A2F0-5AD050C4DDC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bisbee"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D2AA00"/>
    <a:srgbClr val="040404"/>
    <a:srgbClr val="FFCC00"/>
    <a:srgbClr val="FF9900"/>
    <a:srgbClr val="FEC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8" autoAdjust="0"/>
    <p:restoredTop sz="81709" autoAdjust="0"/>
  </p:normalViewPr>
  <p:slideViewPr>
    <p:cSldViewPr>
      <p:cViewPr varScale="1">
        <p:scale>
          <a:sx n="93" d="100"/>
          <a:sy n="93" d="100"/>
        </p:scale>
        <p:origin x="2160"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2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northborough.local\town\Budget\FY%202023%20Budget\Budget%20Reference\Fiscal%20Indicators%20Project\FY2022%20FTM%20Report\Northborough%20Indicators%20Worksheet%2012-16-202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northborough.local\town\Budget\FY%202022%20Budget\Budget%20Reference\Fiscal%20Indicators%20Project\FY2021%20FTM%20Report\Northborough%20Indicators%20Worksheet%201-13-202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northborough.local\town\Budget\FY%202023%20Budget\Budget%20Reference\Fiscal%20Indicators%20Project\FY2022%20FTM%20Report\Northborough%20Indicators%20Worksheet%2012-16-2021.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northborough.local\town\Budget\FY%202023%20Budget\Budget%20Reference\Fiscal%20Indicators%20Project\FY2022%20FTM%20Report\Northborough%20Indicators%20Worksheet%2012-16-2021.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jlittle\AppData\Local\Microsoft\Windows\INetCache\Content.Outlook\6UN11HFD\ForecastingWorksheet_GRAPHIC%20FOR%20TOWN%20-%20Jan%202021.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northborough.local\town\Budget\FY%202023%20Budget\Budget%20Reference\Fiscal%20Indicators%20Project\FY2022%20FTM%20Report\Northborough%20Indicators%20Worksheet%2012-16-202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orthborough.local\town\Budget\FY%202023%20Budget\Budget%20Reference\Fiscal%20Indicators%20Project\FY2022%20FTM%20Report\Northborough%20Indicators%20Worksheet%2012-16-202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orthborough.local\town\Budget\FY%202023%20Budget\Budget%20Reference\Fiscal%20Indicators%20Project\FY2022%20FTM%20Report\Northborough%20Indicators%20Worksheet%2012-16-2021.xlsx" TargetMode="Externa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oleObject" Target="file:///\\northborough.local\town\Budget\FY%202023%20Budget\Budget%20Reference\Fiscal%20Indicators%20Project\FY2022%20FTM%20Report\Northborough%20Indicators%20Worksheet%2012-16-202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northborough.local\town\Budget\FY%202023%20Budget\Budget%20Reference\Fiscal%20Indicators%20Project\FY2022%20FTM%20Report\Northborough%20Indicators%20Worksheet%2012-16-202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northborough.local\town\Budget\FY%202023%20Budget\Budget%20Reference\Fiscal%20Indicators%20Project\FY2022%20FTM%20Report\Northborough%20Indicators%20Worksheet%2012-16-2021.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orthborough.local\town\Budget\FY%202023%20Budget\Budget%20Reference\Fiscal%20Indicators%20Project\FY2022%20FTM%20Report\Northborough%20Indicators%20Worksheet%2012-16-2021.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orthborough.local\town\Budget\FY%202023%20Budget\Budget%20Reference\Fiscal%20Indicators%20Project\FY2022%20FTM%20Report\Northborough%20Indicators%20Worksheet%2012-16-20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Net Property Tax Revenues (constant dollars, in millions)</a:t>
            </a:r>
          </a:p>
        </c:rich>
      </c:tx>
      <c:overlay val="0"/>
    </c:title>
    <c:autoTitleDeleted val="0"/>
    <c:plotArea>
      <c:layout/>
      <c:barChart>
        <c:barDir val="col"/>
        <c:grouping val="clustered"/>
        <c:varyColors val="0"/>
        <c:ser>
          <c:idx val="0"/>
          <c:order val="0"/>
          <c:tx>
            <c:strRef>
              <c:f>'Ind #1 Property Tax Constant'!$A$43</c:f>
              <c:strCache>
                <c:ptCount val="1"/>
                <c:pt idx="0">
                  <c:v>Net Property Tax Revenues (constant dollars)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 #1 Property Tax Constant'!$C$36:$N$36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'Ind #1 Property Tax Constant'!$C$53:$N$53</c:f>
              <c:numCache>
                <c:formatCode>_("$"* #,##0_);_("$"* \(#,##0\);_("$"* "-"??_);_(@_)</c:formatCode>
                <c:ptCount val="11"/>
                <c:pt idx="0">
                  <c:v>35.539532160360025</c:v>
                </c:pt>
                <c:pt idx="1">
                  <c:v>35.933587000000003</c:v>
                </c:pt>
                <c:pt idx="2">
                  <c:v>36.571357074721931</c:v>
                </c:pt>
                <c:pt idx="3">
                  <c:v>38.460618223387449</c:v>
                </c:pt>
                <c:pt idx="4">
                  <c:v>39.551995337272466</c:v>
                </c:pt>
                <c:pt idx="5">
                  <c:v>41.324614930441676</c:v>
                </c:pt>
                <c:pt idx="6">
                  <c:v>41.447429540387986</c:v>
                </c:pt>
                <c:pt idx="7">
                  <c:v>41.690280368758984</c:v>
                </c:pt>
                <c:pt idx="8">
                  <c:v>42.307336465001164</c:v>
                </c:pt>
                <c:pt idx="9">
                  <c:v>43.710396788517933</c:v>
                </c:pt>
                <c:pt idx="10">
                  <c:v>44.733549707429823</c:v>
                </c:pt>
              </c:numCache>
            </c:numRef>
          </c:val>
          <c:extLst>
            <c:ext xmlns:c16="http://schemas.microsoft.com/office/drawing/2014/chart" uri="{C3380CC4-5D6E-409C-BE32-E72D297353CC}">
              <c16:uniqueId val="{00000000-B447-4E49-BE83-84AAC87672FF}"/>
            </c:ext>
          </c:extLst>
        </c:ser>
        <c:dLbls>
          <c:showLegendKey val="0"/>
          <c:showVal val="0"/>
          <c:showCatName val="0"/>
          <c:showSerName val="0"/>
          <c:showPercent val="0"/>
          <c:showBubbleSize val="0"/>
        </c:dLbls>
        <c:gapWidth val="150"/>
        <c:axId val="85596416"/>
        <c:axId val="85602304"/>
      </c:barChart>
      <c:catAx>
        <c:axId val="85596416"/>
        <c:scaling>
          <c:orientation val="minMax"/>
        </c:scaling>
        <c:delete val="0"/>
        <c:axPos val="b"/>
        <c:numFmt formatCode="General" sourceLinked="1"/>
        <c:majorTickMark val="out"/>
        <c:minorTickMark val="none"/>
        <c:tickLblPos val="nextTo"/>
        <c:crossAx val="85602304"/>
        <c:crosses val="autoZero"/>
        <c:auto val="1"/>
        <c:lblAlgn val="ctr"/>
        <c:lblOffset val="100"/>
        <c:noMultiLvlLbl val="0"/>
      </c:catAx>
      <c:valAx>
        <c:axId val="85602304"/>
        <c:scaling>
          <c:orientation val="minMax"/>
        </c:scaling>
        <c:delete val="0"/>
        <c:axPos val="l"/>
        <c:majorGridlines/>
        <c:numFmt formatCode="_(&quot;$&quot;* #,##0_);_(&quot;$&quot;* \(#,##0\);_(&quot;$&quot;* &quot;-&quot;??_);_(@_)" sourceLinked="1"/>
        <c:majorTickMark val="out"/>
        <c:minorTickMark val="none"/>
        <c:tickLblPos val="nextTo"/>
        <c:crossAx val="85596416"/>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Pension Liability - % Funded </a:t>
            </a:r>
          </a:p>
        </c:rich>
      </c:tx>
      <c:overlay val="0"/>
    </c:title>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 #9 Unfunded Liab - Pension'!$C$21:$K$21</c:f>
              <c:strCache>
                <c:ptCount val="9"/>
                <c:pt idx="0">
                  <c:v>2001 (WRRS)</c:v>
                </c:pt>
                <c:pt idx="1">
                  <c:v>2004 (WRRS)</c:v>
                </c:pt>
                <c:pt idx="2">
                  <c:v>2007 (WRRS)</c:v>
                </c:pt>
                <c:pt idx="3">
                  <c:v>2010 (Northborough)</c:v>
                </c:pt>
                <c:pt idx="4">
                  <c:v>2012 (Northborough)</c:v>
                </c:pt>
                <c:pt idx="5">
                  <c:v>2014 (Northborough)</c:v>
                </c:pt>
                <c:pt idx="6">
                  <c:v>2016 (Northborough)</c:v>
                </c:pt>
                <c:pt idx="7">
                  <c:v>2018 (Northborough)</c:v>
                </c:pt>
                <c:pt idx="8">
                  <c:v>2020 (Northborough)</c:v>
                </c:pt>
              </c:strCache>
            </c:strRef>
          </c:cat>
          <c:val>
            <c:numRef>
              <c:f>'Ind #9 Unfunded Liab - Pension'!$C$31:$K$31</c:f>
              <c:numCache>
                <c:formatCode>0.0%</c:formatCode>
                <c:ptCount val="9"/>
                <c:pt idx="0">
                  <c:v>0.74199999999999999</c:v>
                </c:pt>
                <c:pt idx="1">
                  <c:v>0.63500000000000001</c:v>
                </c:pt>
                <c:pt idx="2">
                  <c:v>0.56299999999999994</c:v>
                </c:pt>
                <c:pt idx="3">
                  <c:v>0.502</c:v>
                </c:pt>
                <c:pt idx="4">
                  <c:v>0.46500000000000002</c:v>
                </c:pt>
                <c:pt idx="5">
                  <c:v>0.4386151406319172</c:v>
                </c:pt>
                <c:pt idx="6">
                  <c:v>0.42650953671675362</c:v>
                </c:pt>
                <c:pt idx="7">
                  <c:v>0.45314689834879024</c:v>
                </c:pt>
                <c:pt idx="8">
                  <c:v>0.4582683133929914</c:v>
                </c:pt>
              </c:numCache>
            </c:numRef>
          </c:val>
          <c:extLst>
            <c:ext xmlns:c16="http://schemas.microsoft.com/office/drawing/2014/chart" uri="{C3380CC4-5D6E-409C-BE32-E72D297353CC}">
              <c16:uniqueId val="{00000000-B0D0-4CF3-BCB4-003310FE4E11}"/>
            </c:ext>
          </c:extLst>
        </c:ser>
        <c:dLbls>
          <c:showLegendKey val="0"/>
          <c:showVal val="0"/>
          <c:showCatName val="0"/>
          <c:showSerName val="0"/>
          <c:showPercent val="0"/>
          <c:showBubbleSize val="0"/>
        </c:dLbls>
        <c:gapWidth val="150"/>
        <c:axId val="87069824"/>
        <c:axId val="87071360"/>
      </c:barChart>
      <c:catAx>
        <c:axId val="87069824"/>
        <c:scaling>
          <c:orientation val="minMax"/>
        </c:scaling>
        <c:delete val="0"/>
        <c:axPos val="b"/>
        <c:numFmt formatCode="General" sourceLinked="1"/>
        <c:majorTickMark val="out"/>
        <c:minorTickMark val="none"/>
        <c:tickLblPos val="nextTo"/>
        <c:crossAx val="87071360"/>
        <c:crosses val="autoZero"/>
        <c:auto val="1"/>
        <c:lblAlgn val="ctr"/>
        <c:lblOffset val="100"/>
        <c:noMultiLvlLbl val="0"/>
      </c:catAx>
      <c:valAx>
        <c:axId val="87071360"/>
        <c:scaling>
          <c:orientation val="minMax"/>
        </c:scaling>
        <c:delete val="0"/>
        <c:axPos val="l"/>
        <c:majorGridlines/>
        <c:numFmt formatCode="0%" sourceLinked="0"/>
        <c:majorTickMark val="out"/>
        <c:minorTickMark val="none"/>
        <c:tickLblPos val="nextTo"/>
        <c:crossAx val="87069824"/>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a:t>Debt Service as a % of General</a:t>
            </a:r>
            <a:r>
              <a:rPr lang="en-US" baseline="0"/>
              <a:t> Fund Expenditures</a:t>
            </a:r>
            <a:endParaRPr lang="en-US"/>
          </a:p>
          <a:p>
            <a:pPr algn="ctr">
              <a:defRPr/>
            </a:pPr>
            <a:r>
              <a:rPr lang="en-US"/>
              <a:t> </a:t>
            </a:r>
          </a:p>
        </c:rich>
      </c:tx>
      <c:layout>
        <c:manualLayout>
          <c:xMode val="edge"/>
          <c:yMode val="edge"/>
          <c:x val="0.2734570341072694"/>
          <c:y val="2.5641017012915737E-2"/>
        </c:manualLayout>
      </c:layout>
      <c:overlay val="0"/>
    </c:title>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 #11 Debt Service'!$C$23:$M$23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'Ind #11 Debt Service'!$C$35:$M$35</c:f>
              <c:numCache>
                <c:formatCode>0.00%</c:formatCode>
                <c:ptCount val="11"/>
                <c:pt idx="0">
                  <c:v>7.2367401392574041E-2</c:v>
                </c:pt>
                <c:pt idx="1">
                  <c:v>7.0182494929378766E-2</c:v>
                </c:pt>
                <c:pt idx="2">
                  <c:v>5.0784689408954455E-2</c:v>
                </c:pt>
                <c:pt idx="3">
                  <c:v>4.5069903737437605E-2</c:v>
                </c:pt>
                <c:pt idx="4">
                  <c:v>4.7830919719476866E-2</c:v>
                </c:pt>
                <c:pt idx="5">
                  <c:v>5.4938745531112984E-2</c:v>
                </c:pt>
                <c:pt idx="6">
                  <c:v>5.1874584577159814E-2</c:v>
                </c:pt>
                <c:pt idx="7">
                  <c:v>4.8388595726700449E-2</c:v>
                </c:pt>
                <c:pt idx="8">
                  <c:v>4.4901094611489147E-2</c:v>
                </c:pt>
                <c:pt idx="9">
                  <c:v>4.3229399798575777E-2</c:v>
                </c:pt>
                <c:pt idx="10">
                  <c:v>4.0367185565255516E-2</c:v>
                </c:pt>
              </c:numCache>
            </c:numRef>
          </c:val>
          <c:extLst>
            <c:ext xmlns:c16="http://schemas.microsoft.com/office/drawing/2014/chart" uri="{C3380CC4-5D6E-409C-BE32-E72D297353CC}">
              <c16:uniqueId val="{00000000-286C-4B06-8860-C7F3A64FC967}"/>
            </c:ext>
          </c:extLst>
        </c:ser>
        <c:dLbls>
          <c:showLegendKey val="0"/>
          <c:showVal val="0"/>
          <c:showCatName val="0"/>
          <c:showSerName val="0"/>
          <c:showPercent val="0"/>
          <c:showBubbleSize val="0"/>
        </c:dLbls>
        <c:gapWidth val="150"/>
        <c:axId val="88038016"/>
        <c:axId val="88048000"/>
      </c:barChart>
      <c:catAx>
        <c:axId val="88038016"/>
        <c:scaling>
          <c:orientation val="minMax"/>
        </c:scaling>
        <c:delete val="0"/>
        <c:axPos val="b"/>
        <c:numFmt formatCode="General" sourceLinked="1"/>
        <c:majorTickMark val="out"/>
        <c:minorTickMark val="none"/>
        <c:tickLblPos val="nextTo"/>
        <c:crossAx val="88048000"/>
        <c:crosses val="autoZero"/>
        <c:auto val="1"/>
        <c:lblAlgn val="ctr"/>
        <c:lblOffset val="100"/>
        <c:noMultiLvlLbl val="0"/>
      </c:catAx>
      <c:valAx>
        <c:axId val="88048000"/>
        <c:scaling>
          <c:orientation val="minMax"/>
        </c:scaling>
        <c:delete val="0"/>
        <c:axPos val="l"/>
        <c:majorGridlines/>
        <c:numFmt formatCode="0.00%" sourceLinked="1"/>
        <c:majorTickMark val="out"/>
        <c:minorTickMark val="none"/>
        <c:tickLblPos val="nextTo"/>
        <c:crossAx val="88038016"/>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882632240795638E-2"/>
          <c:y val="0.19108472224947837"/>
          <c:w val="0.95066997742493964"/>
          <c:h val="0.65773195826334596"/>
        </c:manualLayout>
      </c:layout>
      <c:barChart>
        <c:barDir val="col"/>
        <c:grouping val="stacked"/>
        <c:varyColors val="0"/>
        <c:ser>
          <c:idx val="2"/>
          <c:order val="0"/>
          <c:tx>
            <c:strRef>
              <c:f>'Ind #12 Reserves v. Revenues'!$D$70</c:f>
              <c:strCache>
                <c:ptCount val="1"/>
                <c:pt idx="0">
                  <c:v>Stabilization</c:v>
                </c:pt>
              </c:strCache>
            </c:strRef>
          </c:tx>
          <c:spPr>
            <a:solidFill>
              <a:schemeClr val="tx2">
                <a:lumMod val="60000"/>
                <a:lumOff val="40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'Ind #12 Reserves v. Revenues'!$C$48:$L$48</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'Ind #12 Reserves v. Revenues'!$C$61:$L$61</c:f>
              <c:numCache>
                <c:formatCode>0.0%</c:formatCode>
                <c:ptCount val="10"/>
                <c:pt idx="0">
                  <c:v>7.765538871761804E-2</c:v>
                </c:pt>
                <c:pt idx="1">
                  <c:v>7.4876681120613825E-2</c:v>
                </c:pt>
                <c:pt idx="2">
                  <c:v>7.4871353363368615E-2</c:v>
                </c:pt>
                <c:pt idx="3">
                  <c:v>7.7871593206196382E-2</c:v>
                </c:pt>
                <c:pt idx="4">
                  <c:v>7.8420445436649056E-2</c:v>
                </c:pt>
                <c:pt idx="5">
                  <c:v>7.8285312472055946E-2</c:v>
                </c:pt>
                <c:pt idx="6">
                  <c:v>7.9837202792818668E-2</c:v>
                </c:pt>
                <c:pt idx="7">
                  <c:v>7.8407529703642162E-2</c:v>
                </c:pt>
                <c:pt idx="8">
                  <c:v>7.9390849532511479E-2</c:v>
                </c:pt>
                <c:pt idx="9">
                  <c:v>8.4266360675284216E-2</c:v>
                </c:pt>
              </c:numCache>
            </c:numRef>
          </c:val>
          <c:extLst>
            <c:ext xmlns:c16="http://schemas.microsoft.com/office/drawing/2014/chart" uri="{C3380CC4-5D6E-409C-BE32-E72D297353CC}">
              <c16:uniqueId val="{00000000-455C-4A37-8A8B-4316C85B693F}"/>
            </c:ext>
          </c:extLst>
        </c:ser>
        <c:ser>
          <c:idx val="1"/>
          <c:order val="1"/>
          <c:tx>
            <c:strRef>
              <c:f>'Ind #12 Reserves v. Revenues'!$D$72</c:f>
              <c:strCache>
                <c:ptCount val="1"/>
                <c:pt idx="0">
                  <c:v>Free Cash - Unused</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'Ind #12 Reserves v. Revenues'!$C$48:$L$48</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'Ind #12 Reserves v. Revenues'!$C$60:$L$60</c:f>
              <c:numCache>
                <c:formatCode>0.0%</c:formatCode>
                <c:ptCount val="10"/>
                <c:pt idx="0">
                  <c:v>1.0608436477923557E-2</c:v>
                </c:pt>
                <c:pt idx="1">
                  <c:v>1.0911141948881231E-2</c:v>
                </c:pt>
                <c:pt idx="2">
                  <c:v>1.6239265513362671E-2</c:v>
                </c:pt>
                <c:pt idx="3">
                  <c:v>9.46647818782375E-3</c:v>
                </c:pt>
                <c:pt idx="4">
                  <c:v>1.31393155006307E-2</c:v>
                </c:pt>
                <c:pt idx="5">
                  <c:v>1.1025069116021172E-2</c:v>
                </c:pt>
                <c:pt idx="6">
                  <c:v>8.3724813817782524E-3</c:v>
                </c:pt>
                <c:pt idx="7">
                  <c:v>1.4216842631335791E-2</c:v>
                </c:pt>
                <c:pt idx="8">
                  <c:v>7.8527556323996512E-3</c:v>
                </c:pt>
                <c:pt idx="9">
                  <c:v>7.9050654758391712E-3</c:v>
                </c:pt>
              </c:numCache>
            </c:numRef>
          </c:val>
          <c:extLst>
            <c:ext xmlns:c16="http://schemas.microsoft.com/office/drawing/2014/chart" uri="{C3380CC4-5D6E-409C-BE32-E72D297353CC}">
              <c16:uniqueId val="{00000001-455C-4A37-8A8B-4316C85B693F}"/>
            </c:ext>
          </c:extLst>
        </c:ser>
        <c:dLbls>
          <c:showLegendKey val="0"/>
          <c:showVal val="0"/>
          <c:showCatName val="0"/>
          <c:showSerName val="0"/>
          <c:showPercent val="0"/>
          <c:showBubbleSize val="0"/>
        </c:dLbls>
        <c:gapWidth val="150"/>
        <c:overlap val="100"/>
        <c:axId val="88279680"/>
        <c:axId val="88281472"/>
      </c:barChart>
      <c:catAx>
        <c:axId val="88279680"/>
        <c:scaling>
          <c:orientation val="minMax"/>
        </c:scaling>
        <c:delete val="0"/>
        <c:axPos val="b"/>
        <c:numFmt formatCode="General" sourceLinked="1"/>
        <c:majorTickMark val="out"/>
        <c:minorTickMark val="none"/>
        <c:tickLblPos val="nextTo"/>
        <c:crossAx val="88281472"/>
        <c:crosses val="autoZero"/>
        <c:auto val="1"/>
        <c:lblAlgn val="ctr"/>
        <c:lblOffset val="100"/>
        <c:noMultiLvlLbl val="0"/>
      </c:catAx>
      <c:valAx>
        <c:axId val="88281472"/>
        <c:scaling>
          <c:orientation val="minMax"/>
        </c:scaling>
        <c:delete val="0"/>
        <c:axPos val="l"/>
        <c:majorGridlines/>
        <c:numFmt formatCode="0.0%" sourceLinked="1"/>
        <c:majorTickMark val="out"/>
        <c:minorTickMark val="none"/>
        <c:tickLblPos val="nextTo"/>
        <c:crossAx val="88279680"/>
        <c:crosses val="autoZero"/>
        <c:crossBetween val="between"/>
      </c:valAx>
    </c:plotArea>
    <c:legend>
      <c:legendPos val="b"/>
      <c:overlay val="0"/>
    </c:legend>
    <c:plotVisOnly val="1"/>
    <c:dispBlanksAs val="gap"/>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Calibri"/>
                <a:ea typeface="Calibri"/>
                <a:cs typeface="Calibri"/>
              </a:defRPr>
            </a:pPr>
            <a:r>
              <a:rPr lang="en-US"/>
              <a:t>Projected RSR By Year</a:t>
            </a:r>
          </a:p>
        </c:rich>
      </c:tx>
      <c:layout>
        <c:manualLayout>
          <c:xMode val="edge"/>
          <c:yMode val="edge"/>
          <c:x val="0.37246460146429067"/>
          <c:y val="5.2798410320167473E-2"/>
        </c:manualLayout>
      </c:layout>
      <c:overlay val="0"/>
      <c:spPr>
        <a:noFill/>
        <a:ln w="25400">
          <a:noFill/>
        </a:ln>
      </c:spPr>
    </c:title>
    <c:autoTitleDeleted val="0"/>
    <c:plotArea>
      <c:layout>
        <c:manualLayout>
          <c:layoutTarget val="inner"/>
          <c:xMode val="edge"/>
          <c:yMode val="edge"/>
          <c:x val="0.13454545454545455"/>
          <c:y val="0.15006747638326587"/>
          <c:w val="0.84"/>
          <c:h val="0.73711201079622146"/>
        </c:manualLayout>
      </c:layout>
      <c:lineChart>
        <c:grouping val="standard"/>
        <c:varyColors val="0"/>
        <c:ser>
          <c:idx val="0"/>
          <c:order val="0"/>
          <c:tx>
            <c:v>$500k</c:v>
          </c:tx>
          <c:spPr>
            <a:ln w="31750">
              <a:solidFill>
                <a:srgbClr val="782F40"/>
              </a:solidFill>
              <a:prstDash val="solid"/>
            </a:ln>
          </c:spPr>
          <c:marker>
            <c:symbol val="diamond"/>
            <c:size val="8"/>
            <c:spPr>
              <a:solidFill>
                <a:srgbClr val="782F40"/>
              </a:solidFill>
              <a:ln w="12700">
                <a:solidFill>
                  <a:schemeClr val="tx1"/>
                </a:solidFill>
                <a:prstDash val="solid"/>
              </a:ln>
            </c:spPr>
          </c:marker>
          <c:cat>
            <c:strRef>
              <c:f>'Chart - % Based 5yr Scenario'!$B$16:$B$25</c:f>
              <c:strCache>
                <c:ptCount val="10"/>
                <c:pt idx="0">
                  <c:v>2014</c:v>
                </c:pt>
                <c:pt idx="1">
                  <c:v>2016</c:v>
                </c:pt>
                <c:pt idx="2">
                  <c:v>2018</c:v>
                </c:pt>
                <c:pt idx="3">
                  <c:v>2019</c:v>
                </c:pt>
                <c:pt idx="4">
                  <c:v>2020</c:v>
                </c:pt>
                <c:pt idx="5">
                  <c:v>2021</c:v>
                </c:pt>
                <c:pt idx="6">
                  <c:v>2022</c:v>
                </c:pt>
                <c:pt idx="7">
                  <c:v>2023</c:v>
                </c:pt>
                <c:pt idx="8">
                  <c:v>2024</c:v>
                </c:pt>
                <c:pt idx="9">
                  <c:v>2025</c:v>
                </c:pt>
              </c:strCache>
            </c:strRef>
          </c:cat>
          <c:val>
            <c:numRef>
              <c:f>'Chart - % Based 5yr Scenario'!$C$16:$C$25</c:f>
              <c:numCache>
                <c:formatCode>General</c:formatCode>
                <c:ptCount val="10"/>
                <c:pt idx="4" formatCode="0.0">
                  <c:v>73.5</c:v>
                </c:pt>
                <c:pt idx="5" formatCode="0.0">
                  <c:v>73.083664966113915</c:v>
                </c:pt>
                <c:pt idx="6" formatCode="0.0">
                  <c:v>72.66732993222783</c:v>
                </c:pt>
                <c:pt idx="7" formatCode="0.0">
                  <c:v>72.250994898341744</c:v>
                </c:pt>
                <c:pt idx="8" formatCode="0.0">
                  <c:v>71.834659864455659</c:v>
                </c:pt>
                <c:pt idx="9" formatCode="0.0">
                  <c:v>71.418324830569574</c:v>
                </c:pt>
              </c:numCache>
            </c:numRef>
          </c:val>
          <c:smooth val="0"/>
          <c:extLst>
            <c:ext xmlns:c16="http://schemas.microsoft.com/office/drawing/2014/chart" uri="{C3380CC4-5D6E-409C-BE32-E72D297353CC}">
              <c16:uniqueId val="{00000000-C4E7-4670-A86F-E7FA7828BED0}"/>
            </c:ext>
          </c:extLst>
        </c:ser>
        <c:ser>
          <c:idx val="1"/>
          <c:order val="1"/>
          <c:tx>
            <c:v>$800k</c:v>
          </c:tx>
          <c:spPr>
            <a:ln w="31750">
              <a:solidFill>
                <a:srgbClr val="5B7E96"/>
              </a:solidFill>
              <a:prstDash val="solid"/>
            </a:ln>
          </c:spPr>
          <c:marker>
            <c:symbol val="square"/>
            <c:size val="7"/>
            <c:spPr>
              <a:solidFill>
                <a:srgbClr val="5B7E96"/>
              </a:solidFill>
              <a:ln>
                <a:solidFill>
                  <a:schemeClr val="tx1"/>
                </a:solidFill>
                <a:prstDash val="solid"/>
              </a:ln>
            </c:spPr>
          </c:marker>
          <c:cat>
            <c:strRef>
              <c:f>'Chart - % Based 5yr Scenario'!$B$16:$B$25</c:f>
              <c:strCache>
                <c:ptCount val="10"/>
                <c:pt idx="0">
                  <c:v>2014</c:v>
                </c:pt>
                <c:pt idx="1">
                  <c:v>2016</c:v>
                </c:pt>
                <c:pt idx="2">
                  <c:v>2018</c:v>
                </c:pt>
                <c:pt idx="3">
                  <c:v>2019</c:v>
                </c:pt>
                <c:pt idx="4">
                  <c:v>2020</c:v>
                </c:pt>
                <c:pt idx="5">
                  <c:v>2021</c:v>
                </c:pt>
                <c:pt idx="6">
                  <c:v>2022</c:v>
                </c:pt>
                <c:pt idx="7">
                  <c:v>2023</c:v>
                </c:pt>
                <c:pt idx="8">
                  <c:v>2024</c:v>
                </c:pt>
                <c:pt idx="9">
                  <c:v>2025</c:v>
                </c:pt>
              </c:strCache>
            </c:strRef>
          </c:cat>
          <c:val>
            <c:numRef>
              <c:f>'Chart - % Based 5yr Scenario'!$D$16:$D$25</c:f>
              <c:numCache>
                <c:formatCode>General</c:formatCode>
                <c:ptCount val="10"/>
                <c:pt idx="4" formatCode="0.0">
                  <c:v>73.5</c:v>
                </c:pt>
                <c:pt idx="5" formatCode="0.0">
                  <c:v>73.43386394578225</c:v>
                </c:pt>
                <c:pt idx="6" formatCode="0.0">
                  <c:v>73.367727891564499</c:v>
                </c:pt>
                <c:pt idx="7" formatCode="0.0">
                  <c:v>73.301591837346749</c:v>
                </c:pt>
                <c:pt idx="8" formatCode="0.0">
                  <c:v>73.235455783128998</c:v>
                </c:pt>
                <c:pt idx="9" formatCode="0.0">
                  <c:v>73.169319728911248</c:v>
                </c:pt>
              </c:numCache>
            </c:numRef>
          </c:val>
          <c:smooth val="0"/>
          <c:extLst>
            <c:ext xmlns:c16="http://schemas.microsoft.com/office/drawing/2014/chart" uri="{C3380CC4-5D6E-409C-BE32-E72D297353CC}">
              <c16:uniqueId val="{00000001-C4E7-4670-A86F-E7FA7828BED0}"/>
            </c:ext>
          </c:extLst>
        </c:ser>
        <c:ser>
          <c:idx val="2"/>
          <c:order val="2"/>
          <c:tx>
            <c:v>$1.1M</c:v>
          </c:tx>
          <c:spPr>
            <a:ln w="31750">
              <a:solidFill>
                <a:srgbClr val="E1E164"/>
              </a:solidFill>
              <a:prstDash val="solid"/>
            </a:ln>
          </c:spPr>
          <c:marker>
            <c:symbol val="triangle"/>
            <c:size val="8"/>
            <c:spPr>
              <a:solidFill>
                <a:srgbClr val="E1E164"/>
              </a:solidFill>
              <a:ln>
                <a:solidFill>
                  <a:schemeClr val="tx1"/>
                </a:solidFill>
                <a:prstDash val="solid"/>
              </a:ln>
            </c:spPr>
          </c:marker>
          <c:cat>
            <c:strRef>
              <c:f>'Chart - % Based 5yr Scenario'!$B$16:$B$25</c:f>
              <c:strCache>
                <c:ptCount val="10"/>
                <c:pt idx="0">
                  <c:v>2014</c:v>
                </c:pt>
                <c:pt idx="1">
                  <c:v>2016</c:v>
                </c:pt>
                <c:pt idx="2">
                  <c:v>2018</c:v>
                </c:pt>
                <c:pt idx="3">
                  <c:v>2019</c:v>
                </c:pt>
                <c:pt idx="4">
                  <c:v>2020</c:v>
                </c:pt>
                <c:pt idx="5">
                  <c:v>2021</c:v>
                </c:pt>
                <c:pt idx="6">
                  <c:v>2022</c:v>
                </c:pt>
                <c:pt idx="7">
                  <c:v>2023</c:v>
                </c:pt>
                <c:pt idx="8">
                  <c:v>2024</c:v>
                </c:pt>
                <c:pt idx="9">
                  <c:v>2025</c:v>
                </c:pt>
              </c:strCache>
            </c:strRef>
          </c:cat>
          <c:val>
            <c:numRef>
              <c:f>'Chart - % Based 5yr Scenario'!$E$16:$E$25</c:f>
              <c:numCache>
                <c:formatCode>General</c:formatCode>
                <c:ptCount val="10"/>
                <c:pt idx="4" formatCode="0.0">
                  <c:v>73.5</c:v>
                </c:pt>
                <c:pt idx="5" formatCode="0.0">
                  <c:v>73.784062925450598</c:v>
                </c:pt>
                <c:pt idx="6" formatCode="0.0">
                  <c:v>74.068125850901197</c:v>
                </c:pt>
                <c:pt idx="7" formatCode="0.0">
                  <c:v>74.352188776351795</c:v>
                </c:pt>
                <c:pt idx="8" formatCode="0.0">
                  <c:v>74.636251701802394</c:v>
                </c:pt>
                <c:pt idx="9" formatCode="0.0">
                  <c:v>74.920314627252992</c:v>
                </c:pt>
              </c:numCache>
            </c:numRef>
          </c:val>
          <c:smooth val="0"/>
          <c:extLst>
            <c:ext xmlns:c16="http://schemas.microsoft.com/office/drawing/2014/chart" uri="{C3380CC4-5D6E-409C-BE32-E72D297353CC}">
              <c16:uniqueId val="{00000002-C4E7-4670-A86F-E7FA7828BED0}"/>
            </c:ext>
          </c:extLst>
        </c:ser>
        <c:ser>
          <c:idx val="3"/>
          <c:order val="3"/>
          <c:tx>
            <c:v>Previous RSR</c:v>
          </c:tx>
          <c:spPr>
            <a:ln w="31750">
              <a:solidFill>
                <a:sysClr val="windowText" lastClr="000000"/>
              </a:solidFill>
              <a:prstDash val="solid"/>
            </a:ln>
          </c:spPr>
          <c:marker>
            <c:symbol val="square"/>
            <c:size val="7"/>
            <c:spPr>
              <a:solidFill>
                <a:schemeClr val="bg1"/>
              </a:solidFill>
              <a:ln w="19050">
                <a:solidFill>
                  <a:sysClr val="windowText" lastClr="000000"/>
                </a:solidFill>
                <a:prstDash val="solid"/>
              </a:ln>
            </c:spPr>
          </c:marker>
          <c:cat>
            <c:strRef>
              <c:f>'Chart - % Based 5yr Scenario'!$B$16:$B$25</c:f>
              <c:strCache>
                <c:ptCount val="10"/>
                <c:pt idx="0">
                  <c:v>2014</c:v>
                </c:pt>
                <c:pt idx="1">
                  <c:v>2016</c:v>
                </c:pt>
                <c:pt idx="2">
                  <c:v>2018</c:v>
                </c:pt>
                <c:pt idx="3">
                  <c:v>2019</c:v>
                </c:pt>
                <c:pt idx="4">
                  <c:v>2020</c:v>
                </c:pt>
                <c:pt idx="5">
                  <c:v>2021</c:v>
                </c:pt>
                <c:pt idx="6">
                  <c:v>2022</c:v>
                </c:pt>
                <c:pt idx="7">
                  <c:v>2023</c:v>
                </c:pt>
                <c:pt idx="8">
                  <c:v>2024</c:v>
                </c:pt>
                <c:pt idx="9">
                  <c:v>2025</c:v>
                </c:pt>
              </c:strCache>
            </c:strRef>
          </c:cat>
          <c:val>
            <c:numRef>
              <c:f>'Chart - % Based 5yr Scenario'!$F$16:$F$23</c:f>
              <c:numCache>
                <c:formatCode>General</c:formatCode>
                <c:ptCount val="8"/>
                <c:pt idx="0">
                  <c:v>71</c:v>
                </c:pt>
                <c:pt idx="1">
                  <c:v>73</c:v>
                </c:pt>
                <c:pt idx="2" formatCode="0.0">
                  <c:v>73.400000000000006</c:v>
                </c:pt>
                <c:pt idx="3" formatCode="0.0">
                  <c:v>73.92</c:v>
                </c:pt>
                <c:pt idx="4" formatCode="0.0">
                  <c:v>73.5</c:v>
                </c:pt>
              </c:numCache>
            </c:numRef>
          </c:val>
          <c:smooth val="0"/>
          <c:extLst>
            <c:ext xmlns:c16="http://schemas.microsoft.com/office/drawing/2014/chart" uri="{C3380CC4-5D6E-409C-BE32-E72D297353CC}">
              <c16:uniqueId val="{00000003-C4E7-4670-A86F-E7FA7828BED0}"/>
            </c:ext>
          </c:extLst>
        </c:ser>
        <c:dLbls>
          <c:showLegendKey val="0"/>
          <c:showVal val="0"/>
          <c:showCatName val="0"/>
          <c:showSerName val="0"/>
          <c:showPercent val="0"/>
          <c:showBubbleSize val="0"/>
        </c:dLbls>
        <c:marker val="1"/>
        <c:smooth val="0"/>
        <c:axId val="61898752"/>
        <c:axId val="61901056"/>
      </c:lineChart>
      <c:catAx>
        <c:axId val="61898752"/>
        <c:scaling>
          <c:orientation val="minMax"/>
        </c:scaling>
        <c:delete val="0"/>
        <c:axPos val="b"/>
        <c:title>
          <c:tx>
            <c:rich>
              <a:bodyPr/>
              <a:lstStyle/>
              <a:p>
                <a:pPr>
                  <a:defRPr sz="1100" b="1">
                    <a:latin typeface="+mn-lt"/>
                  </a:defRPr>
                </a:pPr>
                <a:r>
                  <a:rPr lang="en-US" sz="1100" b="1">
                    <a:latin typeface="+mn-lt"/>
                  </a:rPr>
                  <a:t>Year</a:t>
                </a:r>
              </a:p>
            </c:rich>
          </c:tx>
          <c:layout>
            <c:manualLayout>
              <c:xMode val="edge"/>
              <c:yMode val="edge"/>
              <c:x val="0.473783326426302"/>
              <c:y val="0.94169572932938039"/>
            </c:manualLayout>
          </c:layout>
          <c:overlay val="0"/>
        </c:title>
        <c:numFmt formatCode="General" sourceLinked="1"/>
        <c:majorTickMark val="out"/>
        <c:minorTickMark val="none"/>
        <c:tickLblPos val="nextTo"/>
        <c:spPr>
          <a:ln w="3175">
            <a:solidFill>
              <a:srgbClr val="000000"/>
            </a:solidFill>
            <a:prstDash val="solid"/>
          </a:ln>
        </c:spPr>
        <c:txPr>
          <a:bodyPr rot="0" vert="horz"/>
          <a:lstStyle/>
          <a:p>
            <a:pPr>
              <a:defRPr sz="900" b="1" i="0" u="none" strike="noStrike" baseline="0">
                <a:solidFill>
                  <a:srgbClr val="000000"/>
                </a:solidFill>
                <a:latin typeface="Calibri"/>
                <a:ea typeface="Calibri"/>
                <a:cs typeface="Calibri"/>
              </a:defRPr>
            </a:pPr>
            <a:endParaRPr lang="en-US"/>
          </a:p>
        </c:txPr>
        <c:crossAx val="61901056"/>
        <c:crosses val="autoZero"/>
        <c:auto val="1"/>
        <c:lblAlgn val="ctr"/>
        <c:lblOffset val="100"/>
        <c:tickLblSkip val="1"/>
        <c:tickMarkSkip val="1"/>
        <c:noMultiLvlLbl val="0"/>
      </c:catAx>
      <c:valAx>
        <c:axId val="61901056"/>
        <c:scaling>
          <c:orientation val="minMax"/>
          <c:max val="76"/>
          <c:min val="70"/>
        </c:scaling>
        <c:delete val="0"/>
        <c:axPos val="l"/>
        <c:majorGridlines>
          <c:spPr>
            <a:ln w="3175">
              <a:solidFill>
                <a:schemeClr val="bg1">
                  <a:lumMod val="50000"/>
                </a:schemeClr>
              </a:solidFill>
              <a:prstDash val="solid"/>
            </a:ln>
          </c:spPr>
        </c:majorGridlines>
        <c:title>
          <c:tx>
            <c:rich>
              <a:bodyPr rot="-5400000" vert="horz"/>
              <a:lstStyle/>
              <a:p>
                <a:pPr>
                  <a:defRPr sz="1100">
                    <a:latin typeface="+mn-lt"/>
                  </a:defRPr>
                </a:pPr>
                <a:r>
                  <a:rPr lang="en-US" sz="1100" b="1">
                    <a:latin typeface="+mn-lt"/>
                  </a:rPr>
                  <a:t>Road Surface Rating (RSR)</a:t>
                </a:r>
              </a:p>
            </c:rich>
          </c:tx>
          <c:layout>
            <c:manualLayout>
              <c:xMode val="edge"/>
              <c:yMode val="edge"/>
              <c:x val="2.4284086199751347E-2"/>
              <c:y val="0.36543849022920716"/>
            </c:manualLayout>
          </c:layout>
          <c:overlay val="0"/>
        </c:title>
        <c:numFmt formatCode="General" sourceLinked="1"/>
        <c:majorTickMark val="out"/>
        <c:minorTickMark val="none"/>
        <c:tickLblPos val="nextTo"/>
        <c:spPr>
          <a:ln w="3175">
            <a:solidFill>
              <a:srgbClr val="000000"/>
            </a:solidFill>
            <a:prstDash val="solid"/>
          </a:ln>
        </c:spPr>
        <c:txPr>
          <a:bodyPr rot="0" vert="horz"/>
          <a:lstStyle/>
          <a:p>
            <a:pPr>
              <a:defRPr sz="900" b="1" i="0" u="none" strike="noStrike" baseline="0">
                <a:solidFill>
                  <a:srgbClr val="000000"/>
                </a:solidFill>
                <a:latin typeface="Calibri"/>
                <a:ea typeface="Calibri"/>
                <a:cs typeface="Calibri"/>
              </a:defRPr>
            </a:pPr>
            <a:endParaRPr lang="en-US"/>
          </a:p>
        </c:txPr>
        <c:crossAx val="61898752"/>
        <c:crosses val="autoZero"/>
        <c:crossBetween val="between"/>
        <c:majorUnit val="1"/>
        <c:minorUnit val="0.5"/>
      </c:valAx>
      <c:spPr>
        <a:solidFill>
          <a:schemeClr val="bg1">
            <a:lumMod val="75000"/>
          </a:schemeClr>
        </a:solidFill>
        <a:ln w="12700">
          <a:solidFill>
            <a:srgbClr val="808080"/>
          </a:solidFill>
          <a:prstDash val="solid"/>
        </a:ln>
      </c:spPr>
    </c:plotArea>
    <c:legend>
      <c:legendPos val="l"/>
      <c:layout>
        <c:manualLayout>
          <c:xMode val="edge"/>
          <c:yMode val="edge"/>
          <c:x val="0.14473684210526316"/>
          <c:y val="0.19210770718437517"/>
          <c:w val="0.189737360132615"/>
          <c:h val="0.17219462951746417"/>
        </c:manualLayout>
      </c:layout>
      <c:overlay val="0"/>
      <c:spPr>
        <a:solidFill>
          <a:schemeClr val="bg1"/>
        </a:solidFill>
        <a:ln w="15875">
          <a:solidFill>
            <a:schemeClr val="tx1"/>
          </a:solidFill>
        </a:ln>
      </c:spPr>
    </c:legend>
    <c:plotVisOnly val="1"/>
    <c:dispBlanksAs val="gap"/>
    <c:showDLblsOverMax val="0"/>
  </c:chart>
  <c:spPr>
    <a:solidFill>
      <a:srgbClr val="FFFFFF"/>
    </a:solidFill>
    <a:ln w="19050">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397716973439963E-2"/>
          <c:y val="0.14043405432196376"/>
          <c:w val="0.8987747263299406"/>
          <c:h val="0.66600929937996367"/>
        </c:manualLayout>
      </c:layout>
      <c:lineChart>
        <c:grouping val="standard"/>
        <c:varyColors val="0"/>
        <c:ser>
          <c:idx val="1"/>
          <c:order val="0"/>
          <c:tx>
            <c:strRef>
              <c:f>'App #1 Average Res Tax Bill'!$A$32</c:f>
              <c:strCache>
                <c:ptCount val="1"/>
                <c:pt idx="0">
                  <c:v>Average Single Family Tax Bill</c:v>
                </c:pt>
              </c:strCache>
            </c:strRef>
          </c:tx>
          <c:cat>
            <c:strRef>
              <c:f>'App #1 Average Res Tax Bill'!$G$26:$Z$26</c:f>
              <c:strCache>
                <c:ptCount val="17"/>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 Projected</c:v>
                </c:pt>
                <c:pt idx="13">
                  <c:v>2024 Projected</c:v>
                </c:pt>
                <c:pt idx="14">
                  <c:v>2025 Projected</c:v>
                </c:pt>
                <c:pt idx="15">
                  <c:v>2026 Projected</c:v>
                </c:pt>
                <c:pt idx="16">
                  <c:v>2027 Projected</c:v>
                </c:pt>
              </c:strCache>
            </c:strRef>
          </c:cat>
          <c:val>
            <c:numRef>
              <c:f>'App #1 Average Res Tax Bill'!$G$32:$U$32</c:f>
              <c:numCache>
                <c:formatCode>_("$"* #,##0_);_("$"* \(#,##0\);_("$"* "-"??_);_(@_)</c:formatCode>
                <c:ptCount val="12"/>
                <c:pt idx="0">
                  <c:v>5971.7893099999992</c:v>
                </c:pt>
                <c:pt idx="1">
                  <c:v>6114.0269200000002</c:v>
                </c:pt>
                <c:pt idx="2">
                  <c:v>6180.5370599999997</c:v>
                </c:pt>
                <c:pt idx="3">
                  <c:v>6224.9329799999996</c:v>
                </c:pt>
                <c:pt idx="4">
                  <c:v>6484.83241</c:v>
                </c:pt>
                <c:pt idx="5">
                  <c:v>6850.1432000000013</c:v>
                </c:pt>
                <c:pt idx="6">
                  <c:v>7097.6241600000003</c:v>
                </c:pt>
                <c:pt idx="7">
                  <c:v>7339.93642</c:v>
                </c:pt>
                <c:pt idx="8">
                  <c:v>7670.7242737361275</c:v>
                </c:pt>
                <c:pt idx="9">
                  <c:v>7965.0755173688103</c:v>
                </c:pt>
                <c:pt idx="10">
                  <c:v>7899.7107162195425</c:v>
                </c:pt>
                <c:pt idx="11">
                  <c:v>8194.8865372510445</c:v>
                </c:pt>
              </c:numCache>
            </c:numRef>
          </c:val>
          <c:smooth val="0"/>
          <c:extLst>
            <c:ext xmlns:c16="http://schemas.microsoft.com/office/drawing/2014/chart" uri="{C3380CC4-5D6E-409C-BE32-E72D297353CC}">
              <c16:uniqueId val="{00000000-3893-47ED-B5C2-B7422F8D10DE}"/>
            </c:ext>
          </c:extLst>
        </c:ser>
        <c:ser>
          <c:idx val="0"/>
          <c:order val="1"/>
          <c:tx>
            <c:strRef>
              <c:f>'App #1 Average Res Tax Bill'!$A$39</c:f>
              <c:strCache>
                <c:ptCount val="1"/>
                <c:pt idx="0">
                  <c:v>Projected Tax Bill</c:v>
                </c:pt>
              </c:strCache>
            </c:strRef>
          </c:tx>
          <c:spPr>
            <a:ln>
              <a:prstDash val="sysDot"/>
            </a:ln>
          </c:spPr>
          <c:marker>
            <c:spPr>
              <a:gradFill>
                <a:gsLst>
                  <a:gs pos="0">
                    <a:schemeClr val="accent1">
                      <a:tint val="66000"/>
                      <a:satMod val="160000"/>
                    </a:schemeClr>
                  </a:gs>
                  <a:gs pos="100000">
                    <a:schemeClr val="accent1">
                      <a:tint val="44500"/>
                      <a:satMod val="160000"/>
                    </a:schemeClr>
                  </a:gs>
                  <a:gs pos="100000">
                    <a:schemeClr val="accent1">
                      <a:tint val="23500"/>
                      <a:satMod val="160000"/>
                    </a:schemeClr>
                  </a:gs>
                </a:gsLst>
                <a:lin ang="5400000" scaled="0"/>
              </a:gradFill>
            </c:spPr>
          </c:marker>
          <c:cat>
            <c:strRef>
              <c:f>'App #1 Average Res Tax Bill'!$G$26:$Z$26</c:f>
              <c:strCache>
                <c:ptCount val="17"/>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 Projected</c:v>
                </c:pt>
                <c:pt idx="13">
                  <c:v>2024 Projected</c:v>
                </c:pt>
                <c:pt idx="14">
                  <c:v>2025 Projected</c:v>
                </c:pt>
                <c:pt idx="15">
                  <c:v>2026 Projected</c:v>
                </c:pt>
                <c:pt idx="16">
                  <c:v>2027 Projected</c:v>
                </c:pt>
              </c:strCache>
            </c:strRef>
          </c:cat>
          <c:val>
            <c:numRef>
              <c:f>'App #1 Average Res Tax Bill'!$G$39:$Z$39</c:f>
              <c:numCache>
                <c:formatCode>General</c:formatCode>
                <c:ptCount val="17"/>
                <c:pt idx="11" formatCode="_(&quot;$&quot;* #,##0_);_(&quot;$&quot;* \(#,##0\);_(&quot;$&quot;* &quot;-&quot;??_);_(@_)">
                  <c:v>8195</c:v>
                </c:pt>
                <c:pt idx="12" formatCode="_(&quot;$&quot;* #,##0_);_(&quot;$&quot;* \(#,##0\);_(&quot;$&quot;* &quot;-&quot;??_);_(@_)">
                  <c:v>8756.1533464109962</c:v>
                </c:pt>
                <c:pt idx="13" formatCode="_(&quot;$&quot;* #,##0_);_(&quot;$&quot;* \(#,##0\);_(&quot;$&quot;* &quot;-&quot;??_);_(@_)">
                  <c:v>9142.4008344043505</c:v>
                </c:pt>
                <c:pt idx="14" formatCode="_(&quot;$&quot;* #,##0_);_(&quot;$&quot;* \(#,##0\);_(&quot;$&quot;* &quot;-&quot;??_);_(@_)">
                  <c:v>9753.5755167891184</c:v>
                </c:pt>
                <c:pt idx="15" formatCode="_(&quot;$&quot;* #,##0_);_(&quot;$&quot;* \(#,##0\);_(&quot;$&quot;* &quot;-&quot;??_);_(@_)">
                  <c:v>10113.952481928711</c:v>
                </c:pt>
                <c:pt idx="16" formatCode="_(&quot;$&quot;* #,##0_);_(&quot;$&quot;* \(#,##0\);_(&quot;$&quot;* &quot;-&quot;??_);_(@_)">
                  <c:v>10499.095408917958</c:v>
                </c:pt>
              </c:numCache>
            </c:numRef>
          </c:val>
          <c:smooth val="0"/>
          <c:extLst>
            <c:ext xmlns:c16="http://schemas.microsoft.com/office/drawing/2014/chart" uri="{C3380CC4-5D6E-409C-BE32-E72D297353CC}">
              <c16:uniqueId val="{00000001-3893-47ED-B5C2-B7422F8D10DE}"/>
            </c:ext>
          </c:extLst>
        </c:ser>
        <c:dLbls>
          <c:showLegendKey val="0"/>
          <c:showVal val="0"/>
          <c:showCatName val="0"/>
          <c:showSerName val="0"/>
          <c:showPercent val="0"/>
          <c:showBubbleSize val="0"/>
        </c:dLbls>
        <c:marker val="1"/>
        <c:smooth val="0"/>
        <c:axId val="89857408"/>
        <c:axId val="90428928"/>
      </c:lineChart>
      <c:catAx>
        <c:axId val="89857408"/>
        <c:scaling>
          <c:orientation val="minMax"/>
        </c:scaling>
        <c:delete val="0"/>
        <c:axPos val="b"/>
        <c:numFmt formatCode="General" sourceLinked="1"/>
        <c:majorTickMark val="out"/>
        <c:minorTickMark val="none"/>
        <c:tickLblPos val="nextTo"/>
        <c:crossAx val="90428928"/>
        <c:crosses val="autoZero"/>
        <c:auto val="1"/>
        <c:lblAlgn val="ctr"/>
        <c:lblOffset val="100"/>
        <c:noMultiLvlLbl val="0"/>
      </c:catAx>
      <c:valAx>
        <c:axId val="90428928"/>
        <c:scaling>
          <c:orientation val="minMax"/>
          <c:max val="11000"/>
        </c:scaling>
        <c:delete val="0"/>
        <c:axPos val="l"/>
        <c:majorGridlines>
          <c:spPr>
            <a:ln>
              <a:gradFill>
                <a:gsLst>
                  <a:gs pos="0">
                    <a:schemeClr val="accent1">
                      <a:tint val="66000"/>
                      <a:satMod val="160000"/>
                    </a:schemeClr>
                  </a:gs>
                  <a:gs pos="61000">
                    <a:schemeClr val="accent1">
                      <a:tint val="44500"/>
                      <a:satMod val="160000"/>
                    </a:schemeClr>
                  </a:gs>
                  <a:gs pos="100000">
                    <a:schemeClr val="accent1">
                      <a:tint val="23500"/>
                      <a:satMod val="160000"/>
                    </a:schemeClr>
                  </a:gs>
                </a:gsLst>
                <a:lin ang="5400000" scaled="0"/>
              </a:gradFill>
            </a:ln>
          </c:spPr>
        </c:majorGridlines>
        <c:numFmt formatCode="_(&quot;$&quot;* #,##0_);_(&quot;$&quot;* \(#,##0\);_(&quot;$&quot;* &quot;-&quot;??_);_(@_)" sourceLinked="1"/>
        <c:majorTickMark val="out"/>
        <c:minorTickMark val="none"/>
        <c:tickLblPos val="nextTo"/>
        <c:crossAx val="89857408"/>
        <c:crosses val="autoZero"/>
        <c:crossBetween val="between"/>
      </c:valAx>
    </c:plotArea>
    <c:legend>
      <c:legendPos val="b"/>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Percentage of Property Taxes Collected in Current Year</a:t>
            </a:r>
          </a:p>
        </c:rich>
      </c:tx>
      <c:overlay val="0"/>
    </c:title>
    <c:autoTitleDeleted val="0"/>
    <c:plotArea>
      <c:layout/>
      <c:barChart>
        <c:barDir val="col"/>
        <c:grouping val="clustered"/>
        <c:varyColors val="0"/>
        <c:ser>
          <c:idx val="0"/>
          <c:order val="0"/>
          <c:tx>
            <c:strRef>
              <c:f>'Ind #2 Uncollected Tax'!$A$40</c:f>
              <c:strCache>
                <c:ptCount val="1"/>
                <c:pt idx="0">
                  <c:v>Percentage Collected in Current Year</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'Ind #2 Uncollected Tax'!$C$34:$N$34</c:f>
              <c:numCache>
                <c:formatCode>General</c:formatCode>
                <c:ptCount val="10"/>
                <c:pt idx="0">
                  <c:v>2012</c:v>
                </c:pt>
                <c:pt idx="1">
                  <c:v>2012</c:v>
                </c:pt>
                <c:pt idx="2">
                  <c:v>2014</c:v>
                </c:pt>
                <c:pt idx="3">
                  <c:v>2015</c:v>
                </c:pt>
                <c:pt idx="4">
                  <c:v>2016</c:v>
                </c:pt>
                <c:pt idx="5">
                  <c:v>2017</c:v>
                </c:pt>
                <c:pt idx="6">
                  <c:v>2018</c:v>
                </c:pt>
                <c:pt idx="7">
                  <c:v>2019</c:v>
                </c:pt>
                <c:pt idx="8">
                  <c:v>2020</c:v>
                </c:pt>
                <c:pt idx="9">
                  <c:v>2021</c:v>
                </c:pt>
              </c:numCache>
            </c:numRef>
          </c:cat>
          <c:val>
            <c:numRef>
              <c:f>'Ind #2 Uncollected Tax'!$C$40:$N$40</c:f>
              <c:numCache>
                <c:formatCode>0.00%</c:formatCode>
                <c:ptCount val="10"/>
                <c:pt idx="0">
                  <c:v>0.99251054197026467</c:v>
                </c:pt>
                <c:pt idx="1">
                  <c:v>0.9925105156897458</c:v>
                </c:pt>
                <c:pt idx="2">
                  <c:v>0.99219335202665127</c:v>
                </c:pt>
                <c:pt idx="3">
                  <c:v>0.99253850880537953</c:v>
                </c:pt>
                <c:pt idx="4">
                  <c:v>0.99393201889248572</c:v>
                </c:pt>
                <c:pt idx="5">
                  <c:v>0.99291330587311732</c:v>
                </c:pt>
                <c:pt idx="6">
                  <c:v>0.99047965786641989</c:v>
                </c:pt>
                <c:pt idx="7">
                  <c:v>0.99093227210632928</c:v>
                </c:pt>
                <c:pt idx="8">
                  <c:v>0.98374587565751082</c:v>
                </c:pt>
                <c:pt idx="9">
                  <c:v>0.99227041541736116</c:v>
                </c:pt>
              </c:numCache>
            </c:numRef>
          </c:val>
          <c:extLst>
            <c:ext xmlns:c16="http://schemas.microsoft.com/office/drawing/2014/chart" uri="{C3380CC4-5D6E-409C-BE32-E72D297353CC}">
              <c16:uniqueId val="{00000000-5946-4463-9473-0515AD22D39D}"/>
            </c:ext>
          </c:extLst>
        </c:ser>
        <c:dLbls>
          <c:showLegendKey val="0"/>
          <c:showVal val="0"/>
          <c:showCatName val="0"/>
          <c:showSerName val="0"/>
          <c:showPercent val="0"/>
          <c:showBubbleSize val="0"/>
        </c:dLbls>
        <c:gapWidth val="150"/>
        <c:axId val="85627648"/>
        <c:axId val="85629184"/>
      </c:barChart>
      <c:catAx>
        <c:axId val="85627648"/>
        <c:scaling>
          <c:orientation val="minMax"/>
        </c:scaling>
        <c:delete val="0"/>
        <c:axPos val="b"/>
        <c:numFmt formatCode="General" sourceLinked="1"/>
        <c:majorTickMark val="out"/>
        <c:minorTickMark val="none"/>
        <c:tickLblPos val="nextTo"/>
        <c:crossAx val="85629184"/>
        <c:crosses val="autoZero"/>
        <c:auto val="1"/>
        <c:lblAlgn val="ctr"/>
        <c:lblOffset val="100"/>
        <c:noMultiLvlLbl val="0"/>
      </c:catAx>
      <c:valAx>
        <c:axId val="85629184"/>
        <c:scaling>
          <c:orientation val="minMax"/>
          <c:min val="0"/>
        </c:scaling>
        <c:delete val="0"/>
        <c:axPos val="l"/>
        <c:majorGridlines/>
        <c:numFmt formatCode="0.00%" sourceLinked="1"/>
        <c:majorTickMark val="out"/>
        <c:minorTickMark val="none"/>
        <c:tickLblPos val="nextTo"/>
        <c:crossAx val="85627648"/>
        <c:crosses val="autoZero"/>
        <c:crossBetween val="between"/>
      </c:valAx>
      <c:spPr>
        <a:noFill/>
        <a:ln w="25400">
          <a:no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096847473609989E-2"/>
          <c:y val="0.18159694668359061"/>
          <c:w val="0.93231373794408101"/>
          <c:h val="0.68134710872135407"/>
        </c:manualLayout>
      </c:layout>
      <c:lineChart>
        <c:grouping val="standard"/>
        <c:varyColors val="0"/>
        <c:ser>
          <c:idx val="0"/>
          <c:order val="0"/>
          <c:tx>
            <c:strRef>
              <c:f>'Ind #3 Exp &amp; Rev per capita'!$A$40</c:f>
              <c:strCache>
                <c:ptCount val="1"/>
                <c:pt idx="0">
                  <c:v>Expenditures per capita (constant dollars)</c:v>
                </c:pt>
              </c:strCache>
            </c:strRef>
          </c:tx>
          <c:marker>
            <c:symbol val="none"/>
          </c:marker>
          <c:cat>
            <c:numRef>
              <c:f>'Ind #3 Exp &amp; Rev per capita'!$C$28:$L$28</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'Ind #3 Exp &amp; Rev per capita'!$C$40:$L$40</c:f>
              <c:numCache>
                <c:formatCode>_("$"* #,##0_);_("$"* \(#,##0\);_("$"* "-"??_);_(@_)</c:formatCode>
                <c:ptCount val="10"/>
                <c:pt idx="0">
                  <c:v>3237.9231367008124</c:v>
                </c:pt>
                <c:pt idx="1">
                  <c:v>3199.6788119585617</c:v>
                </c:pt>
                <c:pt idx="2">
                  <c:v>3210.2173766117503</c:v>
                </c:pt>
                <c:pt idx="3">
                  <c:v>3366.7858926612435</c:v>
                </c:pt>
                <c:pt idx="4">
                  <c:v>3421.6778119729183</c:v>
                </c:pt>
                <c:pt idx="5">
                  <c:v>3530.7881064164435</c:v>
                </c:pt>
                <c:pt idx="6">
                  <c:v>3564.2436863358062</c:v>
                </c:pt>
                <c:pt idx="7">
                  <c:v>3573.0275479195716</c:v>
                </c:pt>
                <c:pt idx="8">
                  <c:v>3611.3976799715574</c:v>
                </c:pt>
                <c:pt idx="9">
                  <c:v>3587.2165809323487</c:v>
                </c:pt>
              </c:numCache>
            </c:numRef>
          </c:val>
          <c:smooth val="0"/>
          <c:extLst>
            <c:ext xmlns:c16="http://schemas.microsoft.com/office/drawing/2014/chart" uri="{C3380CC4-5D6E-409C-BE32-E72D297353CC}">
              <c16:uniqueId val="{00000000-9900-4C91-9D41-359D96052924}"/>
            </c:ext>
          </c:extLst>
        </c:ser>
        <c:ser>
          <c:idx val="1"/>
          <c:order val="1"/>
          <c:tx>
            <c:strRef>
              <c:f>'Ind #3 Exp &amp; Rev per capita'!$A$41</c:f>
              <c:strCache>
                <c:ptCount val="1"/>
                <c:pt idx="0">
                  <c:v>Revenues per capita (constant dollars)</c:v>
                </c:pt>
              </c:strCache>
            </c:strRef>
          </c:tx>
          <c:marker>
            <c:symbol val="none"/>
          </c:marker>
          <c:cat>
            <c:numRef>
              <c:f>'Ind #3 Exp &amp; Rev per capita'!$C$28:$L$28</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'Ind #3 Exp &amp; Rev per capita'!$C$41:$L$41</c:f>
              <c:numCache>
                <c:formatCode>_("$"* #,##0_);_("$"* \(#,##0\);_("$"* "-"??_);_(@_)</c:formatCode>
                <c:ptCount val="10"/>
                <c:pt idx="0">
                  <c:v>3329.7279406570115</c:v>
                </c:pt>
                <c:pt idx="1">
                  <c:v>3269.6795644031031</c:v>
                </c:pt>
                <c:pt idx="2">
                  <c:v>3421.7170169027859</c:v>
                </c:pt>
                <c:pt idx="3">
                  <c:v>3434.450638695243</c:v>
                </c:pt>
                <c:pt idx="4">
                  <c:v>3560.7541858886839</c:v>
                </c:pt>
                <c:pt idx="5">
                  <c:v>3613.1517752365189</c:v>
                </c:pt>
                <c:pt idx="6">
                  <c:v>3615.9973666814262</c:v>
                </c:pt>
                <c:pt idx="7">
                  <c:v>3664.4313259053615</c:v>
                </c:pt>
                <c:pt idx="8">
                  <c:v>3661.6456052767235</c:v>
                </c:pt>
                <c:pt idx="9">
                  <c:v>3708.354832496138</c:v>
                </c:pt>
              </c:numCache>
            </c:numRef>
          </c:val>
          <c:smooth val="0"/>
          <c:extLst>
            <c:ext xmlns:c16="http://schemas.microsoft.com/office/drawing/2014/chart" uri="{C3380CC4-5D6E-409C-BE32-E72D297353CC}">
              <c16:uniqueId val="{00000001-9900-4C91-9D41-359D96052924}"/>
            </c:ext>
          </c:extLst>
        </c:ser>
        <c:dLbls>
          <c:showLegendKey val="0"/>
          <c:showVal val="0"/>
          <c:showCatName val="0"/>
          <c:showSerName val="0"/>
          <c:showPercent val="0"/>
          <c:showBubbleSize val="0"/>
        </c:dLbls>
        <c:smooth val="0"/>
        <c:axId val="85948672"/>
        <c:axId val="85950464"/>
      </c:lineChart>
      <c:catAx>
        <c:axId val="85948672"/>
        <c:scaling>
          <c:orientation val="minMax"/>
        </c:scaling>
        <c:delete val="0"/>
        <c:axPos val="b"/>
        <c:numFmt formatCode="General" sourceLinked="0"/>
        <c:majorTickMark val="out"/>
        <c:minorTickMark val="none"/>
        <c:tickLblPos val="nextTo"/>
        <c:crossAx val="85950464"/>
        <c:crosses val="autoZero"/>
        <c:auto val="1"/>
        <c:lblAlgn val="ctr"/>
        <c:lblOffset val="100"/>
        <c:noMultiLvlLbl val="0"/>
      </c:catAx>
      <c:valAx>
        <c:axId val="85950464"/>
        <c:scaling>
          <c:orientation val="minMax"/>
          <c:min val="2800"/>
        </c:scaling>
        <c:delete val="0"/>
        <c:axPos val="l"/>
        <c:majorGridlines/>
        <c:numFmt formatCode="_(&quot;$&quot;* #,##0_);_(&quot;$&quot;* \(#,##0\);_(&quot;$&quot;* &quot;-&quot;??_);_(@_)" sourceLinked="1"/>
        <c:majorTickMark val="out"/>
        <c:minorTickMark val="none"/>
        <c:tickLblPos val="nextTo"/>
        <c:crossAx val="85948672"/>
        <c:crosses val="autoZero"/>
        <c:crossBetween val="between"/>
      </c:valAx>
    </c:plotArea>
    <c:legend>
      <c:legendPos val="b"/>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ctr">
              <a:defRPr sz="2000" b="1" i="0" u="none" strike="noStrike" baseline="0">
                <a:solidFill>
                  <a:srgbClr val="000000"/>
                </a:solidFill>
                <a:latin typeface="Arial"/>
                <a:ea typeface="Arial"/>
                <a:cs typeface="Arial"/>
              </a:defRPr>
            </a:pPr>
            <a:r>
              <a:rPr lang="en-US" sz="2000" dirty="0"/>
              <a:t>Northborough State Aid FY1988-2022</a:t>
            </a:r>
          </a:p>
        </c:rich>
      </c:tx>
      <c:layout>
        <c:manualLayout>
          <c:xMode val="edge"/>
          <c:yMode val="edge"/>
          <c:x val="0.29109751483767232"/>
          <c:y val="7.9289210470312829E-2"/>
        </c:manualLayout>
      </c:layout>
      <c:overlay val="0"/>
      <c:spPr>
        <a:noFill/>
        <a:ln w="25400">
          <a:noFill/>
        </a:ln>
      </c:spPr>
    </c:title>
    <c:autoTitleDeleted val="0"/>
    <c:plotArea>
      <c:layout>
        <c:manualLayout>
          <c:layoutTarget val="inner"/>
          <c:xMode val="edge"/>
          <c:yMode val="edge"/>
          <c:x val="0.15071787940840803"/>
          <c:y val="0.2189784924200438"/>
          <c:w val="0.8157904266391609"/>
          <c:h val="0.58029300491311608"/>
        </c:manualLayout>
      </c:layout>
      <c:barChart>
        <c:barDir val="col"/>
        <c:grouping val="clustered"/>
        <c:varyColors val="0"/>
        <c:ser>
          <c:idx val="0"/>
          <c:order val="0"/>
          <c:spPr>
            <a:solidFill>
              <a:srgbClr val="9999FF"/>
            </a:solidFill>
            <a:ln w="12700">
              <a:solidFill>
                <a:srgbClr val="000000"/>
              </a:solidFill>
              <a:prstDash val="solid"/>
            </a:ln>
          </c:spPr>
          <c:invertIfNegative val="0"/>
          <c:cat>
            <c:strRef>
              <c:f>'State Aid Graph'!$B$4:$AJ$4</c:f>
              <c:strCache>
                <c:ptCount val="35"/>
                <c:pt idx="0">
                  <c:v>FY88</c:v>
                </c:pt>
                <c:pt idx="1">
                  <c:v>FY89</c:v>
                </c:pt>
                <c:pt idx="2">
                  <c:v>FY90</c:v>
                </c:pt>
                <c:pt idx="3">
                  <c:v>FY91</c:v>
                </c:pt>
                <c:pt idx="4">
                  <c:v>FY92</c:v>
                </c:pt>
                <c:pt idx="5">
                  <c:v>FY93</c:v>
                </c:pt>
                <c:pt idx="6">
                  <c:v>FY94</c:v>
                </c:pt>
                <c:pt idx="7">
                  <c:v>FY95</c:v>
                </c:pt>
                <c:pt idx="8">
                  <c:v>FY96</c:v>
                </c:pt>
                <c:pt idx="9">
                  <c:v>FY97</c:v>
                </c:pt>
                <c:pt idx="10">
                  <c:v>FY98</c:v>
                </c:pt>
                <c:pt idx="11">
                  <c:v>FY99</c:v>
                </c:pt>
                <c:pt idx="12">
                  <c:v>FY00</c:v>
                </c:pt>
                <c:pt idx="13">
                  <c:v>FY01</c:v>
                </c:pt>
                <c:pt idx="14">
                  <c:v>FY02</c:v>
                </c:pt>
                <c:pt idx="15">
                  <c:v>FY03</c:v>
                </c:pt>
                <c:pt idx="16">
                  <c:v>FY04</c:v>
                </c:pt>
                <c:pt idx="17">
                  <c:v>FY05</c:v>
                </c:pt>
                <c:pt idx="18">
                  <c:v>FY06</c:v>
                </c:pt>
                <c:pt idx="19">
                  <c:v>FY07</c:v>
                </c:pt>
                <c:pt idx="20">
                  <c:v>FY08</c:v>
                </c:pt>
                <c:pt idx="21">
                  <c:v>FY09</c:v>
                </c:pt>
                <c:pt idx="22">
                  <c:v>FY10</c:v>
                </c:pt>
                <c:pt idx="23">
                  <c:v>FY11</c:v>
                </c:pt>
                <c:pt idx="24">
                  <c:v>FY12</c:v>
                </c:pt>
                <c:pt idx="25">
                  <c:v>FY13</c:v>
                </c:pt>
                <c:pt idx="26">
                  <c:v>FY14</c:v>
                </c:pt>
                <c:pt idx="27">
                  <c:v>FY15</c:v>
                </c:pt>
                <c:pt idx="28">
                  <c:v>FY16</c:v>
                </c:pt>
                <c:pt idx="29">
                  <c:v>FY17</c:v>
                </c:pt>
                <c:pt idx="30">
                  <c:v>FY18</c:v>
                </c:pt>
                <c:pt idx="31">
                  <c:v>FY19</c:v>
                </c:pt>
                <c:pt idx="32">
                  <c:v>FY20</c:v>
                </c:pt>
                <c:pt idx="33">
                  <c:v>FY21</c:v>
                </c:pt>
                <c:pt idx="34">
                  <c:v>FY22</c:v>
                </c:pt>
              </c:strCache>
            </c:strRef>
          </c:cat>
          <c:val>
            <c:numRef>
              <c:f>'State Aid Graph'!$B$5:$AJ$5</c:f>
              <c:numCache>
                <c:formatCode>General</c:formatCode>
                <c:ptCount val="35"/>
                <c:pt idx="0">
                  <c:v>2.81</c:v>
                </c:pt>
                <c:pt idx="1">
                  <c:v>2.66</c:v>
                </c:pt>
                <c:pt idx="2">
                  <c:v>2.2200000000000002</c:v>
                </c:pt>
                <c:pt idx="3">
                  <c:v>1.94</c:v>
                </c:pt>
                <c:pt idx="4">
                  <c:v>1.61</c:v>
                </c:pt>
                <c:pt idx="5">
                  <c:v>1.75</c:v>
                </c:pt>
                <c:pt idx="6">
                  <c:v>1.85</c:v>
                </c:pt>
                <c:pt idx="7">
                  <c:v>2.14</c:v>
                </c:pt>
                <c:pt idx="8">
                  <c:v>2.2000000000000002</c:v>
                </c:pt>
                <c:pt idx="9">
                  <c:v>2.66</c:v>
                </c:pt>
                <c:pt idx="10">
                  <c:v>2.95</c:v>
                </c:pt>
                <c:pt idx="11">
                  <c:v>3.25</c:v>
                </c:pt>
                <c:pt idx="12">
                  <c:v>4.25</c:v>
                </c:pt>
                <c:pt idx="13">
                  <c:v>5.1100000000000003</c:v>
                </c:pt>
                <c:pt idx="14">
                  <c:v>5.07</c:v>
                </c:pt>
                <c:pt idx="15">
                  <c:v>5.19</c:v>
                </c:pt>
                <c:pt idx="16">
                  <c:v>4.3099999999999996</c:v>
                </c:pt>
                <c:pt idx="17">
                  <c:v>4.3600000000000003</c:v>
                </c:pt>
                <c:pt idx="18">
                  <c:v>3.97</c:v>
                </c:pt>
                <c:pt idx="19">
                  <c:v>4.47</c:v>
                </c:pt>
                <c:pt idx="20">
                  <c:v>4.83</c:v>
                </c:pt>
                <c:pt idx="21">
                  <c:v>5.08</c:v>
                </c:pt>
                <c:pt idx="22">
                  <c:v>4.5999999999999996</c:v>
                </c:pt>
                <c:pt idx="23">
                  <c:v>4.57</c:v>
                </c:pt>
                <c:pt idx="24">
                  <c:v>4.4400000000000004</c:v>
                </c:pt>
                <c:pt idx="25">
                  <c:v>4.78</c:v>
                </c:pt>
                <c:pt idx="26">
                  <c:v>4.84</c:v>
                </c:pt>
                <c:pt idx="27">
                  <c:v>4.92</c:v>
                </c:pt>
                <c:pt idx="28">
                  <c:v>4.92</c:v>
                </c:pt>
                <c:pt idx="29">
                  <c:v>5.13</c:v>
                </c:pt>
                <c:pt idx="30">
                  <c:v>5.25</c:v>
                </c:pt>
                <c:pt idx="31">
                  <c:v>5.31</c:v>
                </c:pt>
                <c:pt idx="32">
                  <c:v>5.46</c:v>
                </c:pt>
                <c:pt idx="33">
                  <c:v>5.43</c:v>
                </c:pt>
                <c:pt idx="34">
                  <c:v>5.53</c:v>
                </c:pt>
              </c:numCache>
            </c:numRef>
          </c:val>
          <c:extLst>
            <c:ext xmlns:c16="http://schemas.microsoft.com/office/drawing/2014/chart" uri="{C3380CC4-5D6E-409C-BE32-E72D297353CC}">
              <c16:uniqueId val="{00000000-3FAF-40A7-963A-5939F3BD57ED}"/>
            </c:ext>
          </c:extLst>
        </c:ser>
        <c:dLbls>
          <c:showLegendKey val="0"/>
          <c:showVal val="0"/>
          <c:showCatName val="0"/>
          <c:showSerName val="0"/>
          <c:showPercent val="0"/>
          <c:showBubbleSize val="0"/>
        </c:dLbls>
        <c:gapWidth val="150"/>
        <c:axId val="141199232"/>
        <c:axId val="141200768"/>
      </c:barChart>
      <c:catAx>
        <c:axId val="141199232"/>
        <c:scaling>
          <c:orientation val="minMax"/>
        </c:scaling>
        <c:delete val="0"/>
        <c:axPos val="b"/>
        <c:numFmt formatCode="General" sourceLinked="1"/>
        <c:majorTickMark val="out"/>
        <c:minorTickMark val="none"/>
        <c:tickLblPos val="nextTo"/>
        <c:spPr>
          <a:ln w="3175">
            <a:solidFill>
              <a:srgbClr val="000000"/>
            </a:solidFill>
            <a:prstDash val="solid"/>
          </a:ln>
        </c:spPr>
        <c:txPr>
          <a:bodyPr rot="-2820000" vert="horz"/>
          <a:lstStyle/>
          <a:p>
            <a:pPr>
              <a:defRPr sz="850" b="0" i="0" u="none" strike="noStrike" baseline="0">
                <a:solidFill>
                  <a:srgbClr val="000000"/>
                </a:solidFill>
                <a:latin typeface="Arial"/>
                <a:ea typeface="Arial"/>
                <a:cs typeface="Arial"/>
              </a:defRPr>
            </a:pPr>
            <a:endParaRPr lang="en-US"/>
          </a:p>
        </c:txPr>
        <c:crossAx val="141200768"/>
        <c:crosses val="autoZero"/>
        <c:auto val="1"/>
        <c:lblAlgn val="ctr"/>
        <c:lblOffset val="100"/>
        <c:tickLblSkip val="2"/>
        <c:tickMarkSkip val="1"/>
        <c:noMultiLvlLbl val="0"/>
      </c:catAx>
      <c:valAx>
        <c:axId val="141200768"/>
        <c:scaling>
          <c:orientation val="minMax"/>
        </c:scaling>
        <c:delete val="0"/>
        <c:axPos val="l"/>
        <c:majorGridlines>
          <c:spPr>
            <a:ln w="3175">
              <a:solidFill>
                <a:srgbClr val="000000"/>
              </a:solidFill>
              <a:prstDash val="solid"/>
            </a:ln>
          </c:spPr>
        </c:majorGridlines>
        <c:title>
          <c:tx>
            <c:rich>
              <a:bodyPr/>
              <a:lstStyle/>
              <a:p>
                <a:pPr>
                  <a:defRPr sz="850" b="1" i="0" u="none" strike="noStrike" baseline="0">
                    <a:solidFill>
                      <a:srgbClr val="000000"/>
                    </a:solidFill>
                    <a:latin typeface="Arial"/>
                    <a:ea typeface="Arial"/>
                    <a:cs typeface="Arial"/>
                  </a:defRPr>
                </a:pPr>
                <a:r>
                  <a:rPr lang="en-US"/>
                  <a:t>Millions</a:t>
                </a:r>
              </a:p>
            </c:rich>
          </c:tx>
          <c:layout>
            <c:manualLayout>
              <c:xMode val="edge"/>
              <c:yMode val="edge"/>
              <c:x val="3.8277613866285802E-2"/>
              <c:y val="0.4233582438558816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50" b="0" i="0" u="none" strike="noStrike" baseline="0">
                <a:solidFill>
                  <a:srgbClr val="000000"/>
                </a:solidFill>
                <a:latin typeface="Arial"/>
                <a:ea typeface="Arial"/>
                <a:cs typeface="Arial"/>
              </a:defRPr>
            </a:pPr>
            <a:endParaRPr lang="en-US"/>
          </a:p>
        </c:txPr>
        <c:crossAx val="141199232"/>
        <c:crosses val="autoZero"/>
        <c:crossBetween val="between"/>
      </c:valAx>
      <c:spPr>
        <a:solidFill>
          <a:srgbClr val="FFFFFF"/>
        </a:solidFill>
        <a:ln w="12700">
          <a:solidFill>
            <a:srgbClr val="808080"/>
          </a:solidFill>
          <a:prstDash val="solid"/>
        </a:ln>
      </c:spPr>
    </c:plotArea>
    <c:plotVisOnly val="1"/>
    <c:dispBlanksAs val="gap"/>
    <c:showDLblsOverMax val="0"/>
  </c:chart>
  <c:spPr>
    <a:solidFill>
      <a:srgbClr val="FFFFFF"/>
    </a:solidFill>
    <a:ln w="9525">
      <a:noFill/>
    </a:ln>
  </c:spPr>
  <c:txPr>
    <a:bodyPr/>
    <a:lstStyle/>
    <a:p>
      <a:pPr>
        <a:defRPr sz="85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7.009179373605412E-2"/>
          <c:y val="0.16332868558895638"/>
          <c:w val="0.91779700235132522"/>
          <c:h val="0.73943055860345164"/>
        </c:manualLayout>
      </c:layout>
      <c:barChart>
        <c:barDir val="col"/>
        <c:grouping val="clustered"/>
        <c:varyColors val="0"/>
        <c:ser>
          <c:idx val="0"/>
          <c:order val="0"/>
          <c:tx>
            <c:strRef>
              <c:f>'Ind #4 State Aid'!$A$48</c:f>
              <c:strCache>
                <c:ptCount val="1"/>
                <c:pt idx="0">
                  <c:v>State Aid as a % of Operating Revenues (constant dollars)</c:v>
                </c:pt>
              </c:strCache>
            </c:strRef>
          </c:tx>
          <c:invertIfNegative val="0"/>
          <c:cat>
            <c:strRef>
              <c:f>'Ind #4 State Aid'!$C$39:$M$39</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'Ind #4 State Aid'!$C$48:$M$48</c:f>
              <c:numCache>
                <c:formatCode>0.0%</c:formatCode>
                <c:ptCount val="11"/>
                <c:pt idx="0">
                  <c:v>9.5277762707904404E-2</c:v>
                </c:pt>
                <c:pt idx="1">
                  <c:v>9.7570539037966281E-2</c:v>
                </c:pt>
                <c:pt idx="2">
                  <c:v>9.3026075830536195E-2</c:v>
                </c:pt>
                <c:pt idx="3">
                  <c:v>9.2786537940991384E-2</c:v>
                </c:pt>
                <c:pt idx="4">
                  <c:v>8.9617481322003423E-2</c:v>
                </c:pt>
                <c:pt idx="5">
                  <c:v>8.8100104413632613E-2</c:v>
                </c:pt>
                <c:pt idx="6">
                  <c:v>8.8208327832613065E-2</c:v>
                </c:pt>
                <c:pt idx="7">
                  <c:v>8.5688897523948412E-2</c:v>
                </c:pt>
                <c:pt idx="8">
                  <c:v>8.4815099916999467E-2</c:v>
                </c:pt>
                <c:pt idx="9">
                  <c:v>8.2875630678550111E-2</c:v>
                </c:pt>
                <c:pt idx="10">
                  <c:v>8.3960481576090179E-2</c:v>
                </c:pt>
              </c:numCache>
            </c:numRef>
          </c:val>
          <c:extLst>
            <c:ext xmlns:c16="http://schemas.microsoft.com/office/drawing/2014/chart" uri="{C3380CC4-5D6E-409C-BE32-E72D297353CC}">
              <c16:uniqueId val="{00000000-4B1D-412F-967C-4984F2E6683F}"/>
            </c:ext>
          </c:extLst>
        </c:ser>
        <c:dLbls>
          <c:showLegendKey val="0"/>
          <c:showVal val="0"/>
          <c:showCatName val="0"/>
          <c:showSerName val="0"/>
          <c:showPercent val="0"/>
          <c:showBubbleSize val="0"/>
        </c:dLbls>
        <c:gapWidth val="150"/>
        <c:axId val="86143360"/>
        <c:axId val="86144896"/>
      </c:barChart>
      <c:catAx>
        <c:axId val="86143360"/>
        <c:scaling>
          <c:orientation val="minMax"/>
        </c:scaling>
        <c:delete val="0"/>
        <c:axPos val="b"/>
        <c:numFmt formatCode="General" sourceLinked="0"/>
        <c:majorTickMark val="out"/>
        <c:minorTickMark val="none"/>
        <c:tickLblPos val="nextTo"/>
        <c:crossAx val="86144896"/>
        <c:crosses val="autoZero"/>
        <c:auto val="1"/>
        <c:lblAlgn val="ctr"/>
        <c:lblOffset val="100"/>
        <c:noMultiLvlLbl val="0"/>
      </c:catAx>
      <c:valAx>
        <c:axId val="86144896"/>
        <c:scaling>
          <c:orientation val="minMax"/>
        </c:scaling>
        <c:delete val="0"/>
        <c:axPos val="l"/>
        <c:majorGridlines/>
        <c:numFmt formatCode="0.0%" sourceLinked="1"/>
        <c:majorTickMark val="out"/>
        <c:minorTickMark val="none"/>
        <c:tickLblPos val="nextTo"/>
        <c:crossAx val="86143360"/>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'Ind #5 Economic Growth'!$A$31</c:f>
              <c:strCache>
                <c:ptCount val="1"/>
                <c:pt idx="0">
                  <c:v>Economic Growth Revenues as a % of Operating Revenues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 #5 Economic Growth'!$C$22:$L$22</c:f>
              <c:strCache>
                <c:ptCount val="10"/>
                <c:pt idx="0">
                  <c:v>2012</c:v>
                </c:pt>
                <c:pt idx="1">
                  <c:v>2013</c:v>
                </c:pt>
                <c:pt idx="2">
                  <c:v>2014*</c:v>
                </c:pt>
                <c:pt idx="3">
                  <c:v>2015*</c:v>
                </c:pt>
                <c:pt idx="4">
                  <c:v>2016</c:v>
                </c:pt>
                <c:pt idx="5">
                  <c:v>2017</c:v>
                </c:pt>
                <c:pt idx="6">
                  <c:v>2018</c:v>
                </c:pt>
                <c:pt idx="7">
                  <c:v>2019</c:v>
                </c:pt>
                <c:pt idx="8">
                  <c:v>2020</c:v>
                </c:pt>
                <c:pt idx="9">
                  <c:v>2021</c:v>
                </c:pt>
              </c:strCache>
            </c:strRef>
          </c:cat>
          <c:val>
            <c:numRef>
              <c:f>'Ind #5 Economic Growth'!$C$31:$L$31</c:f>
              <c:numCache>
                <c:formatCode>0.0%</c:formatCode>
                <c:ptCount val="10"/>
                <c:pt idx="0">
                  <c:v>8.386689968274913E-2</c:v>
                </c:pt>
                <c:pt idx="1">
                  <c:v>8.3995219298869411E-2</c:v>
                </c:pt>
                <c:pt idx="2">
                  <c:v>7.7408222824844816E-2</c:v>
                </c:pt>
                <c:pt idx="3">
                  <c:v>7.5360310386340945E-2</c:v>
                </c:pt>
                <c:pt idx="4">
                  <c:v>7.1744107981157906E-2</c:v>
                </c:pt>
                <c:pt idx="5">
                  <c:v>7.3869088616016348E-2</c:v>
                </c:pt>
                <c:pt idx="6">
                  <c:v>7.1852903354144293E-2</c:v>
                </c:pt>
                <c:pt idx="7">
                  <c:v>7.502678678998459E-2</c:v>
                </c:pt>
                <c:pt idx="8">
                  <c:v>6.5647556372139856E-2</c:v>
                </c:pt>
                <c:pt idx="9">
                  <c:v>7.4658835707477431E-2</c:v>
                </c:pt>
              </c:numCache>
            </c:numRef>
          </c:val>
          <c:extLst>
            <c:ext xmlns:c16="http://schemas.microsoft.com/office/drawing/2014/chart" uri="{C3380CC4-5D6E-409C-BE32-E72D297353CC}">
              <c16:uniqueId val="{00000000-67F3-468C-B819-36257B7E746B}"/>
            </c:ext>
          </c:extLst>
        </c:ser>
        <c:dLbls>
          <c:showLegendKey val="0"/>
          <c:showVal val="0"/>
          <c:showCatName val="0"/>
          <c:showSerName val="0"/>
          <c:showPercent val="0"/>
          <c:showBubbleSize val="0"/>
        </c:dLbls>
        <c:gapWidth val="150"/>
        <c:axId val="86153856"/>
        <c:axId val="86454656"/>
      </c:barChart>
      <c:catAx>
        <c:axId val="86153856"/>
        <c:scaling>
          <c:orientation val="minMax"/>
        </c:scaling>
        <c:delete val="0"/>
        <c:axPos val="b"/>
        <c:numFmt formatCode="General" sourceLinked="0"/>
        <c:majorTickMark val="out"/>
        <c:minorTickMark val="none"/>
        <c:tickLblPos val="nextTo"/>
        <c:crossAx val="86454656"/>
        <c:crosses val="autoZero"/>
        <c:auto val="1"/>
        <c:lblAlgn val="ctr"/>
        <c:lblOffset val="100"/>
        <c:noMultiLvlLbl val="0"/>
      </c:catAx>
      <c:valAx>
        <c:axId val="86454656"/>
        <c:scaling>
          <c:orientation val="minMax"/>
          <c:min val="0"/>
        </c:scaling>
        <c:delete val="0"/>
        <c:axPos val="l"/>
        <c:majorGridlines/>
        <c:numFmt formatCode="0.0%" sourceLinked="1"/>
        <c:majorTickMark val="out"/>
        <c:minorTickMark val="none"/>
        <c:tickLblPos val="nextTo"/>
        <c:crossAx val="8615385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637199579763729E-2"/>
          <c:y val="0.18118381197948316"/>
          <c:w val="0.95727568441840294"/>
          <c:h val="0.65725573330689124"/>
        </c:manualLayout>
      </c:layout>
      <c:barChart>
        <c:barDir val="col"/>
        <c:grouping val="stacked"/>
        <c:varyColors val="0"/>
        <c:ser>
          <c:idx val="0"/>
          <c:order val="0"/>
          <c:tx>
            <c:v>Free Cash - Operating</c:v>
          </c:tx>
          <c:invertIfNegative val="0"/>
          <c:cat>
            <c:strRef>
              <c:f>'Ind #6 Use of One Time Revenues'!$C$23:$M$23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'Ind #6 Use of One Time Revenues'!$C$34:$M$34</c:f>
              <c:numCache>
                <c:formatCode>0.0%</c:formatCode>
                <c:ptCount val="11"/>
                <c:pt idx="0">
                  <c:v>1.2885050957155272E-2</c:v>
                </c:pt>
                <c:pt idx="1">
                  <c:v>1.0466851293550003E-2</c:v>
                </c:pt>
                <c:pt idx="2">
                  <c:v>1.0000551630427934E-2</c:v>
                </c:pt>
                <c:pt idx="3">
                  <c:v>9.4881993177681062E-3</c:v>
                </c:pt>
                <c:pt idx="4">
                  <c:v>9.4325259943637395E-3</c:v>
                </c:pt>
                <c:pt idx="5">
                  <c:v>8.9879423124133041E-3</c:v>
                </c:pt>
                <c:pt idx="6">
                  <c:v>8.3844321151183877E-3</c:v>
                </c:pt>
                <c:pt idx="7">
                  <c:v>8.0749994319237895E-3</c:v>
                </c:pt>
                <c:pt idx="8">
                  <c:v>7.7761726375023283E-3</c:v>
                </c:pt>
                <c:pt idx="9">
                  <c:v>1.3538214942260438E-2</c:v>
                </c:pt>
                <c:pt idx="10">
                  <c:v>7.5176763499901133E-3</c:v>
                </c:pt>
              </c:numCache>
            </c:numRef>
          </c:val>
          <c:extLst>
            <c:ext xmlns:c16="http://schemas.microsoft.com/office/drawing/2014/chart" uri="{C3380CC4-5D6E-409C-BE32-E72D297353CC}">
              <c16:uniqueId val="{00000000-B050-4096-91DD-95D32C27C496}"/>
            </c:ext>
          </c:extLst>
        </c:ser>
        <c:ser>
          <c:idx val="2"/>
          <c:order val="1"/>
          <c:tx>
            <c:v>Other - Operating</c:v>
          </c:tx>
          <c:invertIfNegative val="0"/>
          <c:cat>
            <c:strRef>
              <c:f>'Ind #6 Use of One Time Revenues'!$C$23:$M$23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'Ind #6 Use of One Time Revenues'!$C$36:$M$36</c:f>
              <c:numCache>
                <c:formatCode>0.0%</c:formatCode>
                <c:ptCount val="11"/>
                <c:pt idx="0">
                  <c:v>8.9076504775307261E-4</c:v>
                </c:pt>
                <c:pt idx="1">
                  <c:v>0</c:v>
                </c:pt>
                <c:pt idx="2">
                  <c:v>0</c:v>
                </c:pt>
                <c:pt idx="3">
                  <c:v>0</c:v>
                </c:pt>
                <c:pt idx="4">
                  <c:v>0</c:v>
                </c:pt>
                <c:pt idx="5">
                  <c:v>1.9221751705362669E-3</c:v>
                </c:pt>
                <c:pt idx="6">
                  <c:v>0</c:v>
                </c:pt>
                <c:pt idx="7">
                  <c:v>0</c:v>
                </c:pt>
                <c:pt idx="8">
                  <c:v>0</c:v>
                </c:pt>
                <c:pt idx="9">
                  <c:v>0</c:v>
                </c:pt>
                <c:pt idx="10">
                  <c:v>0</c:v>
                </c:pt>
              </c:numCache>
            </c:numRef>
          </c:val>
          <c:extLst>
            <c:ext xmlns:c16="http://schemas.microsoft.com/office/drawing/2014/chart" uri="{C3380CC4-5D6E-409C-BE32-E72D297353CC}">
              <c16:uniqueId val="{00000001-B050-4096-91DD-95D32C27C496}"/>
            </c:ext>
          </c:extLst>
        </c:ser>
        <c:ser>
          <c:idx val="4"/>
          <c:order val="2"/>
          <c:tx>
            <c:v>Free Cash - Appropriations Reserve</c:v>
          </c:tx>
          <c:invertIfNegative val="0"/>
          <c:val>
            <c:numRef>
              <c:f>'Ind #6 Use of One Time Revenues'!$C$33:$M$33</c:f>
              <c:numCache>
                <c:formatCode>0.0%</c:formatCode>
                <c:ptCount val="11"/>
                <c:pt idx="0">
                  <c:v>3.221262739288818E-3</c:v>
                </c:pt>
                <c:pt idx="1">
                  <c:v>3.1400553880650012E-3</c:v>
                </c:pt>
                <c:pt idx="2">
                  <c:v>3.0001654891283801E-3</c:v>
                </c:pt>
                <c:pt idx="3">
                  <c:v>2.8464597953304321E-3</c:v>
                </c:pt>
                <c:pt idx="4">
                  <c:v>3.1744077865647198E-3</c:v>
                </c:pt>
                <c:pt idx="5">
                  <c:v>3.0247882782160158E-3</c:v>
                </c:pt>
                <c:pt idx="6">
                  <c:v>2.9345512402914353E-3</c:v>
                </c:pt>
                <c:pt idx="7">
                  <c:v>2.8262498011733263E-3</c:v>
                </c:pt>
                <c:pt idx="8">
                  <c:v>2.7216604231258151E-3</c:v>
                </c:pt>
                <c:pt idx="9">
                  <c:v>5.7822672019905066E-3</c:v>
                </c:pt>
                <c:pt idx="10">
                  <c:v>2.6311867224965398E-3</c:v>
                </c:pt>
              </c:numCache>
            </c:numRef>
          </c:val>
          <c:extLst>
            <c:ext xmlns:c16="http://schemas.microsoft.com/office/drawing/2014/chart" uri="{C3380CC4-5D6E-409C-BE32-E72D297353CC}">
              <c16:uniqueId val="{00000002-B050-4096-91DD-95D32C27C496}"/>
            </c:ext>
          </c:extLst>
        </c:ser>
        <c:ser>
          <c:idx val="3"/>
          <c:order val="3"/>
          <c:tx>
            <c:v>Free Cash - Stabilization Transfer</c:v>
          </c:tx>
          <c:invertIfNegative val="0"/>
          <c:val>
            <c:numRef>
              <c:f>'Ind #6 Use of One Time Revenues'!$C$32:$M$32</c:f>
              <c:numCache>
                <c:formatCode>0.0%</c:formatCode>
                <c:ptCount val="11"/>
                <c:pt idx="0">
                  <c:v>0</c:v>
                </c:pt>
                <c:pt idx="1">
                  <c:v>0</c:v>
                </c:pt>
                <c:pt idx="2">
                  <c:v>0</c:v>
                </c:pt>
                <c:pt idx="3">
                  <c:v>0</c:v>
                </c:pt>
                <c:pt idx="4">
                  <c:v>3.6278946132168228E-3</c:v>
                </c:pt>
                <c:pt idx="5">
                  <c:v>3.4569008893897322E-3</c:v>
                </c:pt>
                <c:pt idx="6">
                  <c:v>3.3537728460473547E-3</c:v>
                </c:pt>
                <c:pt idx="7">
                  <c:v>3.2299997727695158E-3</c:v>
                </c:pt>
                <c:pt idx="8">
                  <c:v>3.1104690550009311E-3</c:v>
                </c:pt>
                <c:pt idx="9">
                  <c:v>0</c:v>
                </c:pt>
                <c:pt idx="10">
                  <c:v>0</c:v>
                </c:pt>
              </c:numCache>
            </c:numRef>
          </c:val>
          <c:extLst>
            <c:ext xmlns:c16="http://schemas.microsoft.com/office/drawing/2014/chart" uri="{C3380CC4-5D6E-409C-BE32-E72D297353CC}">
              <c16:uniqueId val="{00000003-B050-4096-91DD-95D32C27C496}"/>
            </c:ext>
          </c:extLst>
        </c:ser>
        <c:ser>
          <c:idx val="1"/>
          <c:order val="4"/>
          <c:tx>
            <c:v>Free Cash - Capital</c:v>
          </c:tx>
          <c:invertIfNegative val="0"/>
          <c:cat>
            <c:strRef>
              <c:f>'Ind #6 Use of One Time Revenues'!$C$23:$M$23</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'Ind #6 Use of One Time Revenues'!$C$35:$M$35</c:f>
              <c:numCache>
                <c:formatCode>0.0%</c:formatCode>
                <c:ptCount val="11"/>
                <c:pt idx="0">
                  <c:v>1.7265968282588067E-2</c:v>
                </c:pt>
                <c:pt idx="1">
                  <c:v>1.2874227091066505E-2</c:v>
                </c:pt>
                <c:pt idx="2">
                  <c:v>2.6187584507161413E-2</c:v>
                </c:pt>
                <c:pt idx="3">
                  <c:v>1.6955412180851608E-2</c:v>
                </c:pt>
                <c:pt idx="4">
                  <c:v>3.9798003906988545E-2</c:v>
                </c:pt>
                <c:pt idx="5">
                  <c:v>3.1344757434363518E-2</c:v>
                </c:pt>
                <c:pt idx="6">
                  <c:v>2.5102989752664451E-2</c:v>
                </c:pt>
                <c:pt idx="7">
                  <c:v>2.1963998454832708E-2</c:v>
                </c:pt>
                <c:pt idx="8">
                  <c:v>1.3393166523439935E-2</c:v>
                </c:pt>
                <c:pt idx="9">
                  <c:v>1.0990548013063421E-2</c:v>
                </c:pt>
                <c:pt idx="10">
                  <c:v>1.2103458923484084E-2</c:v>
                </c:pt>
              </c:numCache>
            </c:numRef>
          </c:val>
          <c:extLst>
            <c:ext xmlns:c16="http://schemas.microsoft.com/office/drawing/2014/chart" uri="{C3380CC4-5D6E-409C-BE32-E72D297353CC}">
              <c16:uniqueId val="{00000004-B050-4096-91DD-95D32C27C496}"/>
            </c:ext>
          </c:extLst>
        </c:ser>
        <c:dLbls>
          <c:showLegendKey val="0"/>
          <c:showVal val="0"/>
          <c:showCatName val="0"/>
          <c:showSerName val="0"/>
          <c:showPercent val="0"/>
          <c:showBubbleSize val="0"/>
        </c:dLbls>
        <c:gapWidth val="150"/>
        <c:overlap val="100"/>
        <c:axId val="86591744"/>
        <c:axId val="86605824"/>
      </c:barChart>
      <c:catAx>
        <c:axId val="86591744"/>
        <c:scaling>
          <c:orientation val="minMax"/>
        </c:scaling>
        <c:delete val="0"/>
        <c:axPos val="b"/>
        <c:numFmt formatCode="General" sourceLinked="1"/>
        <c:majorTickMark val="out"/>
        <c:minorTickMark val="none"/>
        <c:tickLblPos val="nextTo"/>
        <c:crossAx val="86605824"/>
        <c:crosses val="autoZero"/>
        <c:auto val="1"/>
        <c:lblAlgn val="ctr"/>
        <c:lblOffset val="100"/>
        <c:noMultiLvlLbl val="0"/>
      </c:catAx>
      <c:valAx>
        <c:axId val="86605824"/>
        <c:scaling>
          <c:orientation val="minMax"/>
        </c:scaling>
        <c:delete val="0"/>
        <c:axPos val="l"/>
        <c:majorGridlines/>
        <c:numFmt formatCode="0.0%" sourceLinked="1"/>
        <c:majorTickMark val="out"/>
        <c:minorTickMark val="none"/>
        <c:tickLblPos val="nextTo"/>
        <c:crossAx val="86591744"/>
        <c:crosses val="autoZero"/>
        <c:crossBetween val="between"/>
      </c:valAx>
    </c:plotArea>
    <c:legend>
      <c:legendPos val="b"/>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930850264970311E-2"/>
          <c:y val="0.1985676385046464"/>
          <c:w val="0.95307823238716483"/>
          <c:h val="0.62437085904802503"/>
        </c:manualLayout>
      </c:layout>
      <c:barChart>
        <c:barDir val="col"/>
        <c:grouping val="stacked"/>
        <c:varyColors val="0"/>
        <c:ser>
          <c:idx val="0"/>
          <c:order val="0"/>
          <c:tx>
            <c:strRef>
              <c:f>'Ind #7 Personnel,Wages'!$D$43</c:f>
              <c:strCache>
                <c:ptCount val="1"/>
                <c:pt idx="0">
                  <c:v>Salaries &amp; Wages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'Ind #7 Personnel,Wages'!$C$22:$P$22</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'Ind #7 Personnel,Wages'!$C$30:$P$30</c:f>
              <c:numCache>
                <c:formatCode>0.0%</c:formatCode>
                <c:ptCount val="10"/>
                <c:pt idx="0">
                  <c:v>0.59813329981816998</c:v>
                </c:pt>
                <c:pt idx="1">
                  <c:v>0.60733368474158156</c:v>
                </c:pt>
                <c:pt idx="2">
                  <c:v>0.61423358133330164</c:v>
                </c:pt>
                <c:pt idx="3">
                  <c:v>0.60328746276646361</c:v>
                </c:pt>
                <c:pt idx="4">
                  <c:v>0.59403015689249283</c:v>
                </c:pt>
                <c:pt idx="5">
                  <c:v>0.58499078811951088</c:v>
                </c:pt>
                <c:pt idx="6">
                  <c:v>0.5806849702785245</c:v>
                </c:pt>
                <c:pt idx="7">
                  <c:v>0.58164484530512728</c:v>
                </c:pt>
                <c:pt idx="8">
                  <c:v>0.58971881437287443</c:v>
                </c:pt>
                <c:pt idx="9">
                  <c:v>0.60944458380830524</c:v>
                </c:pt>
              </c:numCache>
            </c:numRef>
          </c:val>
          <c:extLst>
            <c:ext xmlns:c16="http://schemas.microsoft.com/office/drawing/2014/chart" uri="{C3380CC4-5D6E-409C-BE32-E72D297353CC}">
              <c16:uniqueId val="{00000000-B6E1-4FC2-A561-260CDE9D9592}"/>
            </c:ext>
          </c:extLst>
        </c:ser>
        <c:ser>
          <c:idx val="1"/>
          <c:order val="1"/>
          <c:tx>
            <c:strRef>
              <c:f>'Ind #7 Personnel,Wages'!$D$44</c:f>
              <c:strCache>
                <c:ptCount val="1"/>
                <c:pt idx="0">
                  <c:v>Employee Benefits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'Ind #7 Personnel,Wages'!$C$22:$P$22</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'Ind #7 Personnel,Wages'!$C$31:$P$31</c:f>
              <c:numCache>
                <c:formatCode>0.0%</c:formatCode>
                <c:ptCount val="10"/>
                <c:pt idx="0">
                  <c:v>0.12093788934402115</c:v>
                </c:pt>
                <c:pt idx="1">
                  <c:v>0.12040251821878743</c:v>
                </c:pt>
                <c:pt idx="2">
                  <c:v>0.12026472739558255</c:v>
                </c:pt>
                <c:pt idx="3">
                  <c:v>0.12852145091646489</c:v>
                </c:pt>
                <c:pt idx="4">
                  <c:v>0.13108879757260805</c:v>
                </c:pt>
                <c:pt idx="5">
                  <c:v>0.13113467316685828</c:v>
                </c:pt>
                <c:pt idx="6">
                  <c:v>0.13665833238903596</c:v>
                </c:pt>
                <c:pt idx="7">
                  <c:v>0.13373732116554127</c:v>
                </c:pt>
                <c:pt idx="8">
                  <c:v>0.13486267252304054</c:v>
                </c:pt>
                <c:pt idx="9">
                  <c:v>0.1257832533282337</c:v>
                </c:pt>
              </c:numCache>
            </c:numRef>
          </c:val>
          <c:extLst>
            <c:ext xmlns:c16="http://schemas.microsoft.com/office/drawing/2014/chart" uri="{C3380CC4-5D6E-409C-BE32-E72D297353CC}">
              <c16:uniqueId val="{00000001-B6E1-4FC2-A561-260CDE9D9592}"/>
            </c:ext>
          </c:extLst>
        </c:ser>
        <c:ser>
          <c:idx val="2"/>
          <c:order val="2"/>
          <c:tx>
            <c:strRef>
              <c:f>'Ind #7 Personnel,Wages'!$D$45</c:f>
              <c:strCache>
                <c:ptCount val="1"/>
                <c:pt idx="0">
                  <c:v>Retirement Assessments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'Ind #7 Personnel,Wages'!$C$22:$P$22</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'Ind #7 Personnel,Wages'!$C$32:$P$32</c:f>
              <c:numCache>
                <c:formatCode>0.0%</c:formatCode>
                <c:ptCount val="10"/>
                <c:pt idx="0">
                  <c:v>3.0863702791753551E-2</c:v>
                </c:pt>
                <c:pt idx="1">
                  <c:v>3.2112456371519563E-2</c:v>
                </c:pt>
                <c:pt idx="2">
                  <c:v>3.2154018510941802E-2</c:v>
                </c:pt>
                <c:pt idx="3">
                  <c:v>3.1656670212763895E-2</c:v>
                </c:pt>
                <c:pt idx="4">
                  <c:v>3.319899091529601E-2</c:v>
                </c:pt>
                <c:pt idx="5">
                  <c:v>3.4128411303628661E-2</c:v>
                </c:pt>
                <c:pt idx="6">
                  <c:v>3.4400184581694464E-2</c:v>
                </c:pt>
                <c:pt idx="7">
                  <c:v>3.7096694404707135E-2</c:v>
                </c:pt>
                <c:pt idx="8">
                  <c:v>4.1641461282058277E-2</c:v>
                </c:pt>
                <c:pt idx="9">
                  <c:v>4.6413897041941037E-2</c:v>
                </c:pt>
              </c:numCache>
            </c:numRef>
          </c:val>
          <c:extLst>
            <c:ext xmlns:c16="http://schemas.microsoft.com/office/drawing/2014/chart" uri="{C3380CC4-5D6E-409C-BE32-E72D297353CC}">
              <c16:uniqueId val="{00000002-B6E1-4FC2-A561-260CDE9D9592}"/>
            </c:ext>
          </c:extLst>
        </c:ser>
        <c:dLbls>
          <c:showLegendKey val="0"/>
          <c:showVal val="0"/>
          <c:showCatName val="0"/>
          <c:showSerName val="0"/>
          <c:showPercent val="0"/>
          <c:showBubbleSize val="0"/>
        </c:dLbls>
        <c:gapWidth val="150"/>
        <c:overlap val="100"/>
        <c:axId val="86867968"/>
        <c:axId val="86869504"/>
      </c:barChart>
      <c:catAx>
        <c:axId val="86867968"/>
        <c:scaling>
          <c:orientation val="minMax"/>
        </c:scaling>
        <c:delete val="0"/>
        <c:axPos val="b"/>
        <c:numFmt formatCode="General" sourceLinked="0"/>
        <c:majorTickMark val="out"/>
        <c:minorTickMark val="none"/>
        <c:tickLblPos val="nextTo"/>
        <c:crossAx val="86869504"/>
        <c:crosses val="autoZero"/>
        <c:auto val="1"/>
        <c:lblAlgn val="ctr"/>
        <c:lblOffset val="100"/>
        <c:noMultiLvlLbl val="0"/>
      </c:catAx>
      <c:valAx>
        <c:axId val="86869504"/>
        <c:scaling>
          <c:orientation val="minMax"/>
        </c:scaling>
        <c:delete val="0"/>
        <c:axPos val="l"/>
        <c:majorGridlines/>
        <c:numFmt formatCode="0.0%" sourceLinked="1"/>
        <c:majorTickMark val="out"/>
        <c:minorTickMark val="none"/>
        <c:tickLblPos val="nextTo"/>
        <c:crossAx val="86867968"/>
        <c:crosses val="autoZero"/>
        <c:crossBetween val="between"/>
      </c:valAx>
    </c:plotArea>
    <c:legend>
      <c:legendPos val="b"/>
      <c:overlay val="0"/>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9640132724087042E-2"/>
          <c:y val="0.23255002734553518"/>
          <c:w val="0.94963600668610104"/>
          <c:h val="0.58044876645414567"/>
        </c:manualLayout>
      </c:layout>
      <c:barChart>
        <c:barDir val="col"/>
        <c:grouping val="stacked"/>
        <c:varyColors val="0"/>
        <c:ser>
          <c:idx val="0"/>
          <c:order val="0"/>
          <c:tx>
            <c:strRef>
              <c:f>'Ind #8 Benefits as % of Wages'!$C$42</c:f>
              <c:strCache>
                <c:ptCount val="1"/>
                <c:pt idx="0">
                  <c:v>Employee Benefits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'Ind #8 Benefits as % of Wages'!$C$22:$O$22</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'Ind #8 Benefits as % of Wages'!$C$28:$O$28</c:f>
              <c:numCache>
                <c:formatCode>0.0%</c:formatCode>
                <c:ptCount val="10"/>
                <c:pt idx="0">
                  <c:v>0.20219220260899326</c:v>
                </c:pt>
                <c:pt idx="1">
                  <c:v>0.19824771990049966</c:v>
                </c:pt>
                <c:pt idx="2">
                  <c:v>0.19579640555393746</c:v>
                </c:pt>
                <c:pt idx="3">
                  <c:v>0.19295653214510594</c:v>
                </c:pt>
                <c:pt idx="4">
                  <c:v>0.20093210173033696</c:v>
                </c:pt>
                <c:pt idx="5">
                  <c:v>0.20530458628864437</c:v>
                </c:pt>
                <c:pt idx="6">
                  <c:v>0.21902569992562806</c:v>
                </c:pt>
                <c:pt idx="7">
                  <c:v>0.21212166541210317</c:v>
                </c:pt>
                <c:pt idx="8">
                  <c:v>0.20972236936343402</c:v>
                </c:pt>
                <c:pt idx="9">
                  <c:v>0.20638997649669419</c:v>
                </c:pt>
              </c:numCache>
            </c:numRef>
          </c:val>
          <c:extLst>
            <c:ext xmlns:c16="http://schemas.microsoft.com/office/drawing/2014/chart" uri="{C3380CC4-5D6E-409C-BE32-E72D297353CC}">
              <c16:uniqueId val="{00000000-D546-479A-95DA-D11952B6520E}"/>
            </c:ext>
          </c:extLst>
        </c:ser>
        <c:ser>
          <c:idx val="1"/>
          <c:order val="1"/>
          <c:tx>
            <c:strRef>
              <c:f>'Ind #8 Benefits as % of Wages'!$C$43</c:f>
              <c:strCache>
                <c:ptCount val="1"/>
                <c:pt idx="0">
                  <c:v>Retirement Assessment</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'Ind #8 Benefits as % of Wages'!$C$22:$O$22</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'Ind #8 Benefits as % of Wages'!$C$30:$O$30</c:f>
              <c:numCache>
                <c:formatCode>0.0%</c:formatCode>
                <c:ptCount val="10"/>
                <c:pt idx="0">
                  <c:v>5.1600040996105691E-2</c:v>
                </c:pt>
                <c:pt idx="1">
                  <c:v>5.2874485934669181E-2</c:v>
                </c:pt>
                <c:pt idx="2">
                  <c:v>5.2348193729730423E-2</c:v>
                </c:pt>
                <c:pt idx="3">
                  <c:v>5.2473608630283095E-2</c:v>
                </c:pt>
                <c:pt idx="4">
                  <c:v>5.5887719722795735E-2</c:v>
                </c:pt>
                <c:pt idx="5">
                  <c:v>5.834008329145926E-2</c:v>
                </c:pt>
                <c:pt idx="6">
                  <c:v>5.9814663415044517E-2</c:v>
                </c:pt>
                <c:pt idx="7">
                  <c:v>6.3778944667250412E-2</c:v>
                </c:pt>
                <c:pt idx="8">
                  <c:v>7.0612400803832437E-2</c:v>
                </c:pt>
                <c:pt idx="9">
                  <c:v>7.6157698788476003E-2</c:v>
                </c:pt>
              </c:numCache>
            </c:numRef>
          </c:val>
          <c:extLst>
            <c:ext xmlns:c16="http://schemas.microsoft.com/office/drawing/2014/chart" uri="{C3380CC4-5D6E-409C-BE32-E72D297353CC}">
              <c16:uniqueId val="{00000001-D546-479A-95DA-D11952B6520E}"/>
            </c:ext>
          </c:extLst>
        </c:ser>
        <c:ser>
          <c:idx val="2"/>
          <c:order val="2"/>
          <c:tx>
            <c:strRef>
              <c:f>'Ind #8 Benefits as % of Wages'!$C$44</c:f>
              <c:strCache>
                <c:ptCount val="1"/>
                <c:pt idx="0">
                  <c:v>OPEB Transfer</c:v>
                </c:pt>
              </c:strCache>
            </c:strRef>
          </c:tx>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D546-479A-95DA-D11952B6520E}"/>
                </c:ext>
              </c:extLst>
            </c:dLbl>
            <c:dLbl>
              <c:idx val="1"/>
              <c:delete val="1"/>
              <c:extLst>
                <c:ext xmlns:c15="http://schemas.microsoft.com/office/drawing/2012/chart" uri="{CE6537A1-D6FC-4f65-9D91-7224C49458BB}"/>
                <c:ext xmlns:c16="http://schemas.microsoft.com/office/drawing/2014/chart" uri="{C3380CC4-5D6E-409C-BE32-E72D297353CC}">
                  <c16:uniqueId val="{00000003-D546-479A-95DA-D11952B6520E}"/>
                </c:ext>
              </c:extLst>
            </c:dLbl>
            <c:dLbl>
              <c:idx val="2"/>
              <c:delete val="1"/>
              <c:extLst>
                <c:ext xmlns:c15="http://schemas.microsoft.com/office/drawing/2012/chart" uri="{CE6537A1-D6FC-4f65-9D91-7224C49458BB}"/>
                <c:ext xmlns:c16="http://schemas.microsoft.com/office/drawing/2014/chart" uri="{C3380CC4-5D6E-409C-BE32-E72D297353CC}">
                  <c16:uniqueId val="{00000004-D546-479A-95DA-D11952B6520E}"/>
                </c:ext>
              </c:extLst>
            </c:dLbl>
            <c:dLbl>
              <c:idx val="9"/>
              <c:delete val="1"/>
              <c:extLst>
                <c:ext xmlns:c15="http://schemas.microsoft.com/office/drawing/2012/chart" uri="{CE6537A1-D6FC-4f65-9D91-7224C49458BB}"/>
                <c:ext xmlns:c16="http://schemas.microsoft.com/office/drawing/2014/chart" uri="{C3380CC4-5D6E-409C-BE32-E72D297353CC}">
                  <c16:uniqueId val="{00000005-D546-479A-95DA-D11952B6520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'Ind #8 Benefits as % of Wages'!$C$22:$O$22</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'Ind #8 Benefits as % of Wages'!$C$29:$O$29</c:f>
              <c:numCache>
                <c:formatCode>0.0%</c:formatCode>
                <c:ptCount val="10"/>
                <c:pt idx="0">
                  <c:v>0</c:v>
                </c:pt>
                <c:pt idx="1">
                  <c:v>0</c:v>
                </c:pt>
                <c:pt idx="2">
                  <c:v>0</c:v>
                </c:pt>
                <c:pt idx="3">
                  <c:v>2.0078644032948251E-2</c:v>
                </c:pt>
                <c:pt idx="4">
                  <c:v>1.974490608078739E-2</c:v>
                </c:pt>
                <c:pt idx="5">
                  <c:v>1.8860778072731007E-2</c:v>
                </c:pt>
                <c:pt idx="6">
                  <c:v>1.8367979322063598E-2</c:v>
                </c:pt>
                <c:pt idx="7">
                  <c:v>1.7807856434486055E-2</c:v>
                </c:pt>
                <c:pt idx="8">
                  <c:v>1.8967421832150871E-2</c:v>
                </c:pt>
                <c:pt idx="9">
                  <c:v>0</c:v>
                </c:pt>
              </c:numCache>
            </c:numRef>
          </c:val>
          <c:extLst>
            <c:ext xmlns:c16="http://schemas.microsoft.com/office/drawing/2014/chart" uri="{C3380CC4-5D6E-409C-BE32-E72D297353CC}">
              <c16:uniqueId val="{00000006-D546-479A-95DA-D11952B6520E}"/>
            </c:ext>
          </c:extLst>
        </c:ser>
        <c:dLbls>
          <c:showLegendKey val="0"/>
          <c:showVal val="0"/>
          <c:showCatName val="0"/>
          <c:showSerName val="0"/>
          <c:showPercent val="0"/>
          <c:showBubbleSize val="0"/>
        </c:dLbls>
        <c:gapWidth val="150"/>
        <c:overlap val="100"/>
        <c:axId val="87025920"/>
        <c:axId val="87048192"/>
      </c:barChart>
      <c:catAx>
        <c:axId val="87025920"/>
        <c:scaling>
          <c:orientation val="minMax"/>
        </c:scaling>
        <c:delete val="0"/>
        <c:axPos val="b"/>
        <c:numFmt formatCode="General" sourceLinked="0"/>
        <c:majorTickMark val="out"/>
        <c:minorTickMark val="none"/>
        <c:tickLblPos val="nextTo"/>
        <c:crossAx val="87048192"/>
        <c:crosses val="autoZero"/>
        <c:auto val="1"/>
        <c:lblAlgn val="ctr"/>
        <c:lblOffset val="100"/>
        <c:noMultiLvlLbl val="0"/>
      </c:catAx>
      <c:valAx>
        <c:axId val="87048192"/>
        <c:scaling>
          <c:orientation val="minMax"/>
        </c:scaling>
        <c:delete val="0"/>
        <c:axPos val="l"/>
        <c:majorGridlines/>
        <c:numFmt formatCode="0.0%" sourceLinked="1"/>
        <c:majorTickMark val="out"/>
        <c:minorTickMark val="none"/>
        <c:tickLblPos val="nextTo"/>
        <c:crossAx val="87025920"/>
        <c:crosses val="autoZero"/>
        <c:crossBetween val="between"/>
      </c:valAx>
    </c:plotArea>
    <c:legend>
      <c:legendPos val="b"/>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3" name="Line 11"/>
        <cdr:cNvSpPr>
          <a:spLocks xmlns:a="http://schemas.openxmlformats.org/drawingml/2006/main" noChangeShapeType="1"/>
        </cdr:cNvSpPr>
      </cdr:nvSpPr>
      <cdr:spPr bwMode="auto">
        <a:xfrm xmlns:a="http://schemas.openxmlformats.org/drawingml/2006/main" flipH="1">
          <a:off x="-304800" y="-609600"/>
          <a:ext cx="0" cy="0"/>
        </a:xfrm>
        <a:prstGeom xmlns:a="http://schemas.openxmlformats.org/drawingml/2006/main" prst="line">
          <a:avLst/>
        </a:prstGeom>
        <a:noFill xmlns:a="http://schemas.openxmlformats.org/drawingml/2006/main"/>
        <a:ln xmlns:a="http://schemas.openxmlformats.org/drawingml/2006/main" w="38100">
          <a:solidFill>
            <a:srgbClr xmlns:mc="http://schemas.openxmlformats.org/markup-compatibility/2006" xmlns:a14="http://schemas.microsoft.com/office/drawing/2010/main" val="000000" mc:Ignorable="a14" a14:legacySpreadsheetColorIndex="64"/>
          </a:solidFill>
          <a:round/>
          <a:headEnd type="triangle"/>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cdr:x>
      <cdr:y>0</cdr:y>
    </cdr:from>
    <cdr:to>
      <cdr:x>0</cdr:x>
      <cdr:y>0</cdr:y>
    </cdr:to>
    <cdr:sp macro="" textlink="">
      <cdr:nvSpPr>
        <cdr:cNvPr id="4" name="Line 11"/>
        <cdr:cNvSpPr>
          <a:spLocks xmlns:a="http://schemas.openxmlformats.org/drawingml/2006/main" noChangeShapeType="1"/>
        </cdr:cNvSpPr>
      </cdr:nvSpPr>
      <cdr:spPr bwMode="auto">
        <a:xfrm xmlns:a="http://schemas.openxmlformats.org/drawingml/2006/main" flipH="1">
          <a:off x="-304800" y="-609600"/>
          <a:ext cx="0" cy="0"/>
        </a:xfrm>
        <a:prstGeom xmlns:a="http://schemas.openxmlformats.org/drawingml/2006/main" prst="line">
          <a:avLst/>
        </a:prstGeom>
        <a:noFill xmlns:a="http://schemas.openxmlformats.org/drawingml/2006/main"/>
        <a:ln xmlns:a="http://schemas.openxmlformats.org/drawingml/2006/main" w="38100">
          <a:solidFill>
            <a:srgbClr xmlns:mc="http://schemas.openxmlformats.org/markup-compatibility/2006" xmlns:a14="http://schemas.microsoft.com/office/drawing/2010/main" val="000000" mc:Ignorable="a14" a14:legacySpreadsheetColorIndex="64"/>
          </a:solidFill>
          <a:round/>
          <a:headEnd type="triangle"/>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0.66129</cdr:x>
      <cdr:y>0.30945</cdr:y>
    </cdr:from>
    <cdr:to>
      <cdr:x>0.83238</cdr:x>
      <cdr:y>0.31013</cdr:y>
    </cdr:to>
    <cdr:sp macro="" textlink="">
      <cdr:nvSpPr>
        <cdr:cNvPr id="5" name="Line 11"/>
        <cdr:cNvSpPr>
          <a:spLocks xmlns:a="http://schemas.openxmlformats.org/drawingml/2006/main" noChangeShapeType="1"/>
        </cdr:cNvSpPr>
      </cdr:nvSpPr>
      <cdr:spPr bwMode="auto">
        <a:xfrm xmlns:a="http://schemas.openxmlformats.org/drawingml/2006/main" flipH="1">
          <a:off x="6248400" y="1862807"/>
          <a:ext cx="1616595" cy="4093"/>
        </a:xfrm>
        <a:prstGeom xmlns:a="http://schemas.openxmlformats.org/drawingml/2006/main" prst="line">
          <a:avLst/>
        </a:prstGeom>
        <a:noFill xmlns:a="http://schemas.openxmlformats.org/drawingml/2006/main"/>
        <a:ln xmlns:a="http://schemas.openxmlformats.org/drawingml/2006/main" w="38100">
          <a:solidFill>
            <a:srgbClr xmlns:mc="http://schemas.openxmlformats.org/markup-compatibility/2006" xmlns:a14="http://schemas.microsoft.com/office/drawing/2010/main" val="000000" mc:Ignorable="a14" a14:legacySpreadsheetColorIndex="64"/>
          </a:solidFill>
          <a:round/>
          <a:headEnd type="triangle"/>
          <a:tailEnd type="triangle" w="med"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0.77956</cdr:x>
      <cdr:y>0.24937</cdr:y>
    </cdr:from>
    <cdr:to>
      <cdr:x>0.83517</cdr:x>
      <cdr:y>0.35911</cdr:y>
    </cdr:to>
    <cdr:cxnSp macro="">
      <cdr:nvCxnSpPr>
        <cdr:cNvPr id="5" name="Straight Arrow Connector 4">
          <a:extLst xmlns:a="http://schemas.openxmlformats.org/drawingml/2006/main">
            <a:ext uri="{FF2B5EF4-FFF2-40B4-BE49-F238E27FC236}">
              <a16:creationId xmlns:a16="http://schemas.microsoft.com/office/drawing/2014/main" id="{CAE8B913-4DE5-46A1-A13F-FB12940826B9}"/>
            </a:ext>
          </a:extLst>
        </cdr:cNvPr>
        <cdr:cNvCxnSpPr/>
      </cdr:nvCxnSpPr>
      <cdr:spPr>
        <a:xfrm xmlns:a="http://schemas.openxmlformats.org/drawingml/2006/main">
          <a:off x="6934200" y="754423"/>
          <a:ext cx="494653" cy="332001"/>
        </a:xfrm>
        <a:prstGeom xmlns:a="http://schemas.openxmlformats.org/drawingml/2006/main" prst="straightConnector1">
          <a:avLst/>
        </a:prstGeom>
        <a:ln xmlns:a="http://schemas.openxmlformats.org/drawingml/2006/main" w="25400">
          <a:solidFill>
            <a:srgbClr val="040404"/>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0.04118</cdr:x>
      <cdr:y>0</cdr:y>
    </cdr:from>
    <cdr:to>
      <cdr:x>0.98636</cdr:x>
      <cdr:y>0.12208</cdr:y>
    </cdr:to>
    <cdr:sp macro="" textlink="">
      <cdr:nvSpPr>
        <cdr:cNvPr id="6" name="TextBox 2">
          <a:extLst xmlns:a="http://schemas.openxmlformats.org/drawingml/2006/main">
            <a:ext uri="{FF2B5EF4-FFF2-40B4-BE49-F238E27FC236}">
              <a16:creationId xmlns:a16="http://schemas.microsoft.com/office/drawing/2014/main" id="{00000000-0008-0000-0800-000003000000}"/>
            </a:ext>
          </a:extLst>
        </cdr:cNvPr>
        <cdr:cNvSpPr txBox="1"/>
      </cdr:nvSpPr>
      <cdr:spPr>
        <a:xfrm xmlns:a="http://schemas.openxmlformats.org/drawingml/2006/main">
          <a:off x="366316" y="0"/>
          <a:ext cx="8407400" cy="369332"/>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r>
            <a:rPr lang="en-US" sz="1800" b="1"/>
            <a:t>Personnel, Wages, and Benefits as a % of Operating Expenditures</a:t>
          </a:r>
        </a:p>
      </cdr:txBody>
    </cdr:sp>
  </cdr:relSizeAnchor>
  <cdr:relSizeAnchor xmlns:cdr="http://schemas.openxmlformats.org/drawingml/2006/chartDrawing">
    <cdr:from>
      <cdr:x>0.4112</cdr:x>
      <cdr:y>0.24278</cdr:y>
    </cdr:from>
    <cdr:to>
      <cdr:x>0.45907</cdr:x>
      <cdr:y>0.35777</cdr:y>
    </cdr:to>
    <cdr:cxnSp macro="">
      <cdr:nvCxnSpPr>
        <cdr:cNvPr id="4" name="Straight Arrow Connector 3">
          <a:extLst xmlns:a="http://schemas.openxmlformats.org/drawingml/2006/main">
            <a:ext uri="{FF2B5EF4-FFF2-40B4-BE49-F238E27FC236}">
              <a16:creationId xmlns:a16="http://schemas.microsoft.com/office/drawing/2014/main" id="{CE8C09C0-D77F-4763-AAB7-1E946B13EB3C}"/>
            </a:ext>
          </a:extLst>
        </cdr:cNvPr>
        <cdr:cNvCxnSpPr/>
      </cdr:nvCxnSpPr>
      <cdr:spPr>
        <a:xfrm xmlns:a="http://schemas.openxmlformats.org/drawingml/2006/main" flipH="1">
          <a:off x="3657600" y="734496"/>
          <a:ext cx="425806" cy="347884"/>
        </a:xfrm>
        <a:prstGeom xmlns:a="http://schemas.openxmlformats.org/drawingml/2006/main" prst="straightConnector1">
          <a:avLst/>
        </a:prstGeom>
        <a:ln xmlns:a="http://schemas.openxmlformats.org/drawingml/2006/main" w="25400">
          <a:solidFill>
            <a:srgbClr val="040404"/>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0.41976</cdr:x>
      <cdr:y>0.13776</cdr:y>
    </cdr:from>
    <cdr:to>
      <cdr:x>0.83096</cdr:x>
      <cdr:y>0.26136</cdr:y>
    </cdr:to>
    <cdr:sp macro="" textlink="">
      <cdr:nvSpPr>
        <cdr:cNvPr id="3" name="TextBox 1"/>
        <cdr:cNvSpPr txBox="1"/>
      </cdr:nvSpPr>
      <cdr:spPr>
        <a:xfrm xmlns:a="http://schemas.openxmlformats.org/drawingml/2006/main">
          <a:off x="3733800" y="416776"/>
          <a:ext cx="3657600" cy="373936"/>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a:effectLst xmlns:a="http://schemas.openxmlformats.org/drawingml/2006/main">
          <a:reflection stA="0" endPos="65000" dist="50800" dir="5400000" sy="-100000" algn="bl" rotWithShape="0"/>
        </a:effectLst>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t>Includes </a:t>
          </a:r>
          <a:r>
            <a:rPr lang="en-US" sz="1100" baseline="0" dirty="0"/>
            <a:t>$500K transfers to OPEB trust </a:t>
          </a:r>
          <a:r>
            <a:rPr lang="en-US" dirty="0"/>
            <a:t>FY2015 – FY2019,</a:t>
          </a:r>
          <a:r>
            <a:rPr lang="en-US" baseline="0" dirty="0"/>
            <a:t> $550K FY2020</a:t>
          </a:r>
          <a:endParaRPr lang="en-US" sz="1100" baseline="0" dirty="0"/>
        </a:p>
        <a:p xmlns:a="http://schemas.openxmlformats.org/drawingml/2006/main">
          <a:pPr algn="ctr"/>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0.06853</cdr:x>
      <cdr:y>0.02483</cdr:y>
    </cdr:from>
    <cdr:to>
      <cdr:x>0.97159</cdr:x>
      <cdr:y>0.16163</cdr:y>
    </cdr:to>
    <cdr:sp macro="" textlink="">
      <cdr:nvSpPr>
        <cdr:cNvPr id="2" name="TextBox 2">
          <a:extLst xmlns:a="http://schemas.openxmlformats.org/drawingml/2006/main">
            <a:ext uri="{FF2B5EF4-FFF2-40B4-BE49-F238E27FC236}">
              <a16:creationId xmlns:a16="http://schemas.microsoft.com/office/drawing/2014/main" id="{00000000-0008-0000-0900-000003000000}"/>
            </a:ext>
          </a:extLst>
        </cdr:cNvPr>
        <cdr:cNvSpPr txBox="1"/>
      </cdr:nvSpPr>
      <cdr:spPr>
        <a:xfrm xmlns:a="http://schemas.openxmlformats.org/drawingml/2006/main">
          <a:off x="609601" y="67902"/>
          <a:ext cx="8032749" cy="37414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r>
            <a:rPr lang="en-US" sz="1800" b="1"/>
            <a:t>Employee Benefits Spending as a % of Wages &amp; Salaries</a:t>
          </a:r>
        </a:p>
      </cdr:txBody>
    </cdr:sp>
  </cdr:relSizeAnchor>
</c:userShapes>
</file>

<file path=ppt/drawings/drawing4.xml><?xml version="1.0" encoding="utf-8"?>
<c:userShapes xmlns:c="http://schemas.openxmlformats.org/drawingml/2006/chart">
  <cdr:relSizeAnchor xmlns:cdr="http://schemas.openxmlformats.org/drawingml/2006/chartDrawing">
    <cdr:from>
      <cdr:x>0.1028</cdr:x>
      <cdr:y>0.03832</cdr:y>
    </cdr:from>
    <cdr:to>
      <cdr:x>0.99372</cdr:x>
      <cdr:y>0.11909</cdr:y>
    </cdr:to>
    <cdr:sp macro="" textlink="">
      <cdr:nvSpPr>
        <cdr:cNvPr id="3" name="TextBox 1"/>
        <cdr:cNvSpPr txBox="1"/>
      </cdr:nvSpPr>
      <cdr:spPr>
        <a:xfrm xmlns:a="http://schemas.openxmlformats.org/drawingml/2006/main">
          <a:off x="914400" y="121444"/>
          <a:ext cx="7924800" cy="2559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t>Reserves</a:t>
          </a:r>
          <a:r>
            <a:rPr lang="en-US" sz="1800" b="1" baseline="0" dirty="0"/>
            <a:t> as a % of Operating Revenue  (after subsequent spending)</a:t>
          </a:r>
          <a:endParaRPr lang="en-US" sz="1800" b="1" dirty="0"/>
        </a:p>
      </cdr:txBody>
    </cdr:sp>
  </cdr:relSizeAnchor>
</c:userShapes>
</file>

<file path=ppt/drawings/drawing5.xml><?xml version="1.0" encoding="utf-8"?>
<c:userShapes xmlns:c="http://schemas.openxmlformats.org/drawingml/2006/chart">
  <cdr:relSizeAnchor xmlns:cdr="http://schemas.openxmlformats.org/drawingml/2006/chartDrawing">
    <cdr:from>
      <cdr:x>0.48083</cdr:x>
      <cdr:y>0.41559</cdr:y>
    </cdr:from>
    <cdr:to>
      <cdr:x>0.54355</cdr:x>
      <cdr:y>0.49853</cdr:y>
    </cdr:to>
    <cdr:sp macro="" textlink="">
      <cdr:nvSpPr>
        <cdr:cNvPr id="2" name="Oval 1"/>
        <cdr:cNvSpPr/>
      </cdr:nvSpPr>
      <cdr:spPr>
        <a:xfrm xmlns:a="http://schemas.openxmlformats.org/drawingml/2006/main">
          <a:off x="2860594" y="1987179"/>
          <a:ext cx="373141" cy="396582"/>
        </a:xfrm>
        <a:prstGeom xmlns:a="http://schemas.openxmlformats.org/drawingml/2006/main" prst="ellipse">
          <a:avLst/>
        </a:prstGeom>
        <a:noFill xmlns:a="http://schemas.openxmlformats.org/drawingml/2006/main"/>
        <a:ln xmlns:a="http://schemas.openxmlformats.org/drawingml/2006/main" w="41275">
          <a:solidFill>
            <a:srgbClr val="FF0000"/>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t"/>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0.38681</cdr:x>
      <cdr:y>0.49853</cdr:y>
    </cdr:from>
    <cdr:to>
      <cdr:x>0.51219</cdr:x>
      <cdr:y>0.6428</cdr:y>
    </cdr:to>
    <cdr:cxnSp macro="">
      <cdr:nvCxnSpPr>
        <cdr:cNvPr id="3" name="Straight Connector 2">
          <a:extLst xmlns:a="http://schemas.openxmlformats.org/drawingml/2006/main">
            <a:ext uri="{FF2B5EF4-FFF2-40B4-BE49-F238E27FC236}">
              <a16:creationId xmlns:a16="http://schemas.microsoft.com/office/drawing/2014/main" id="{7EF03682-42E6-44CD-AA74-4435C186211F}"/>
            </a:ext>
          </a:extLst>
        </cdr:cNvPr>
        <cdr:cNvCxnSpPr>
          <a:stCxn xmlns:a="http://schemas.openxmlformats.org/drawingml/2006/main" id="2" idx="4"/>
          <a:endCxn xmlns:a="http://schemas.openxmlformats.org/drawingml/2006/main" id="5" idx="0"/>
        </cdr:cNvCxnSpPr>
      </cdr:nvCxnSpPr>
      <cdr:spPr>
        <a:xfrm xmlns:a="http://schemas.openxmlformats.org/drawingml/2006/main" flipH="1">
          <a:off x="2301259" y="2383761"/>
          <a:ext cx="745906" cy="689835"/>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0.31191</cdr:x>
      <cdr:y>0.6428</cdr:y>
    </cdr:from>
    <cdr:to>
      <cdr:x>0.46171</cdr:x>
      <cdr:y>0.74334</cdr:y>
    </cdr:to>
    <cdr:grpSp>
      <cdr:nvGrpSpPr>
        <cdr:cNvPr id="4" name="Group 3">
          <a:extLst xmlns:a="http://schemas.openxmlformats.org/drawingml/2006/main">
            <a:ext uri="{FF2B5EF4-FFF2-40B4-BE49-F238E27FC236}">
              <a16:creationId xmlns:a16="http://schemas.microsoft.com/office/drawing/2014/main" id="{F94A0E32-7018-4459-B138-7CFDB1CC145F}"/>
            </a:ext>
          </a:extLst>
        </cdr:cNvPr>
        <cdr:cNvGrpSpPr/>
      </cdr:nvGrpSpPr>
      <cdr:grpSpPr>
        <a:xfrm xmlns:a="http://schemas.openxmlformats.org/drawingml/2006/main">
          <a:off x="2608862" y="1959253"/>
          <a:ext cx="1252949" cy="306446"/>
          <a:chOff x="239900" y="0"/>
          <a:chExt cx="867493" cy="448214"/>
        </a:xfrm>
      </cdr:grpSpPr>
      <cdr:sp macro="" textlink="">
        <cdr:nvSpPr>
          <cdr:cNvPr id="5" name="Rectangle 4"/>
          <cdr:cNvSpPr/>
        </cdr:nvSpPr>
        <cdr:spPr>
          <a:xfrm xmlns:a="http://schemas.openxmlformats.org/drawingml/2006/main">
            <a:off x="239900" y="0"/>
            <a:ext cx="867493" cy="448214"/>
          </a:xfrm>
          <a:prstGeom xmlns:a="http://schemas.openxmlformats.org/drawingml/2006/main" prst="rect">
            <a:avLst/>
          </a:prstGeom>
          <a:solidFill xmlns:a="http://schemas.openxmlformats.org/drawingml/2006/main">
            <a:schemeClr val="bg1"/>
          </a:solidFill>
          <a:ln xmlns:a="http://schemas.openxmlformats.org/drawingml/2006/main" w="12700">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t"/>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1100">
                <a:solidFill>
                  <a:sysClr val="windowText" lastClr="000000"/>
                </a:solidFill>
              </a:rPr>
              <a:t>Current RSR</a:t>
            </a:r>
          </a:p>
          <a:p xmlns:a="http://schemas.openxmlformats.org/drawingml/2006/main">
            <a:pPr algn="ctr"/>
            <a:endParaRPr lang="en-US" sz="1100" b="1">
              <a:solidFill>
                <a:sysClr val="windowText" lastClr="000000"/>
              </a:solidFill>
            </a:endParaRPr>
          </a:p>
        </cdr:txBody>
      </cdr:sp>
      <cdr:sp macro="" textlink="">
        <cdr:nvSpPr>
          <cdr:cNvPr id="6" name="TextBox 38"/>
          <cdr:cNvSpPr txBox="1"/>
        </cdr:nvSpPr>
        <cdr:spPr bwMode="auto">
          <a:xfrm xmlns:a="http://schemas.openxmlformats.org/drawingml/2006/main">
            <a:off x="387896" y="182593"/>
            <a:ext cx="571500" cy="238125"/>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r>
              <a:rPr lang="en-US" sz="1050" b="1" i="0" u="none" strike="noStrike">
                <a:solidFill>
                  <a:srgbClr val="000000"/>
                </a:solidFill>
                <a:latin typeface="Calibri"/>
              </a:rPr>
              <a:t>73.5</a:t>
            </a:r>
            <a:endParaRPr lang="en-US" sz="123400" b="1">
              <a:solidFill>
                <a:schemeClr val="tx2">
                  <a:lumMod val="75000"/>
                </a:schemeClr>
              </a:solidFill>
            </a:endParaRPr>
          </a:p>
        </cdr:txBody>
      </cdr:sp>
    </cdr:grpSp>
  </cdr:relSizeAnchor>
</c:userShapes>
</file>

<file path=ppt/drawings/drawing6.xml><?xml version="1.0" encoding="utf-8"?>
<c:userShapes xmlns:c="http://schemas.openxmlformats.org/drawingml/2006/chart">
  <cdr:relSizeAnchor xmlns:cdr="http://schemas.openxmlformats.org/drawingml/2006/chartDrawing">
    <cdr:from>
      <cdr:x>0.31707</cdr:x>
      <cdr:y>0.60451</cdr:y>
    </cdr:from>
    <cdr:to>
      <cdr:x>0.44031</cdr:x>
      <cdr:y>0.66458</cdr:y>
    </cdr:to>
    <cdr:sp macro="" textlink="">
      <cdr:nvSpPr>
        <cdr:cNvPr id="2" name="TextBox 1"/>
        <cdr:cNvSpPr txBox="1"/>
      </cdr:nvSpPr>
      <cdr:spPr>
        <a:xfrm xmlns:a="http://schemas.openxmlformats.org/drawingml/2006/main">
          <a:off x="2352676" y="2300288"/>
          <a:ext cx="9144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0.59949</cdr:x>
      <cdr:y>0.29912</cdr:y>
    </cdr:from>
    <cdr:to>
      <cdr:x>0.69191</cdr:x>
      <cdr:y>0.3592</cdr:y>
    </cdr:to>
    <cdr:sp macro="" textlink="">
      <cdr:nvSpPr>
        <cdr:cNvPr id="5" name="TextBox 4"/>
        <cdr:cNvSpPr txBox="1"/>
      </cdr:nvSpPr>
      <cdr:spPr>
        <a:xfrm xmlns:a="http://schemas.openxmlformats.org/drawingml/2006/main">
          <a:off x="4448176" y="1138238"/>
          <a:ext cx="6858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0.59949</cdr:x>
      <cdr:y>0.29912</cdr:y>
    </cdr:from>
    <cdr:to>
      <cdr:x>0.70603</cdr:x>
      <cdr:y>0.3567</cdr:y>
    </cdr:to>
    <cdr:sp macro="" textlink="">
      <cdr:nvSpPr>
        <cdr:cNvPr id="6" name="TextBox 5"/>
        <cdr:cNvSpPr txBox="1"/>
      </cdr:nvSpPr>
      <cdr:spPr>
        <a:xfrm xmlns:a="http://schemas.openxmlformats.org/drawingml/2006/main">
          <a:off x="4448175" y="1138238"/>
          <a:ext cx="790575"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0.96296</cdr:x>
      <cdr:y>0.12903</cdr:y>
    </cdr:from>
    <cdr:to>
      <cdr:x>0.96296</cdr:x>
      <cdr:y>0.60019</cdr:y>
    </cdr:to>
    <cdr:cxnSp macro="">
      <cdr:nvCxnSpPr>
        <cdr:cNvPr id="7" name="Straight Connector 6">
          <a:extLst xmlns:a="http://schemas.openxmlformats.org/drawingml/2006/main">
            <a:ext uri="{FF2B5EF4-FFF2-40B4-BE49-F238E27FC236}">
              <a16:creationId xmlns:a16="http://schemas.microsoft.com/office/drawing/2014/main" id="{77913E2D-7CD3-4FD1-8A8B-28E7D052718A}"/>
            </a:ext>
          </a:extLst>
        </cdr:cNvPr>
        <cdr:cNvCxnSpPr/>
      </cdr:nvCxnSpPr>
      <cdr:spPr>
        <a:xfrm xmlns:a="http://schemas.openxmlformats.org/drawingml/2006/main">
          <a:off x="7924801" y="609601"/>
          <a:ext cx="0" cy="2225949"/>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0.1157</cdr:x>
      <cdr:y>0.27881</cdr:y>
    </cdr:from>
    <cdr:to>
      <cdr:x>0.68182</cdr:x>
      <cdr:y>0.29368</cdr:y>
    </cdr:to>
    <cdr:cxnSp macro="">
      <cdr:nvCxnSpPr>
        <cdr:cNvPr id="9" name="Straight Arrow Connector 8">
          <a:extLst xmlns:a="http://schemas.openxmlformats.org/drawingml/2006/main">
            <a:ext uri="{FF2B5EF4-FFF2-40B4-BE49-F238E27FC236}">
              <a16:creationId xmlns:a16="http://schemas.microsoft.com/office/drawing/2014/main" id="{9070721A-67A7-4C34-A445-23A8598AF5E1}"/>
            </a:ext>
          </a:extLst>
        </cdr:cNvPr>
        <cdr:cNvCxnSpPr/>
      </cdr:nvCxnSpPr>
      <cdr:spPr>
        <a:xfrm xmlns:a="http://schemas.openxmlformats.org/drawingml/2006/main" flipV="1">
          <a:off x="1333499" y="1071563"/>
          <a:ext cx="6524625" cy="57151"/>
        </a:xfrm>
        <a:prstGeom xmlns:a="http://schemas.openxmlformats.org/drawingml/2006/main" prst="straightConnector1">
          <a:avLst/>
        </a:prstGeom>
        <a:ln xmlns:a="http://schemas.openxmlformats.org/drawingml/2006/main" w="19050">
          <a:solidFill>
            <a:schemeClr val="tx1"/>
          </a:solidFill>
          <a:headEnd type="arrow"/>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0.70248</cdr:x>
      <cdr:y>0.4184</cdr:y>
    </cdr:from>
    <cdr:to>
      <cdr:x>0.94665</cdr:x>
      <cdr:y>0.42255</cdr:y>
    </cdr:to>
    <cdr:cxnSp macro="">
      <cdr:nvCxnSpPr>
        <cdr:cNvPr id="10" name="Straight Arrow Connector 9">
          <a:extLst xmlns:a="http://schemas.openxmlformats.org/drawingml/2006/main">
            <a:ext uri="{FF2B5EF4-FFF2-40B4-BE49-F238E27FC236}">
              <a16:creationId xmlns:a16="http://schemas.microsoft.com/office/drawing/2014/main" id="{1F55D6EA-6663-4E02-ADAC-3289489F78BE}"/>
            </a:ext>
          </a:extLst>
        </cdr:cNvPr>
        <cdr:cNvCxnSpPr/>
      </cdr:nvCxnSpPr>
      <cdr:spPr>
        <a:xfrm xmlns:a="http://schemas.openxmlformats.org/drawingml/2006/main" flipV="1">
          <a:off x="8096249" y="1608053"/>
          <a:ext cx="2814128" cy="15960"/>
        </a:xfrm>
        <a:prstGeom xmlns:a="http://schemas.openxmlformats.org/drawingml/2006/main" prst="straightConnector1">
          <a:avLst/>
        </a:prstGeom>
        <a:ln xmlns:a="http://schemas.openxmlformats.org/drawingml/2006/main" w="19050">
          <a:solidFill>
            <a:schemeClr val="tx1"/>
          </a:solidFill>
          <a:headEnd type="arrow"/>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0.20593</cdr:x>
      <cdr:y>0.18933</cdr:y>
    </cdr:from>
    <cdr:to>
      <cdr:x>0.56873</cdr:x>
      <cdr:y>0.28259</cdr:y>
    </cdr:to>
    <cdr:sp macro="" textlink="">
      <cdr:nvSpPr>
        <cdr:cNvPr id="14" name="TextBox 13"/>
        <cdr:cNvSpPr txBox="1"/>
      </cdr:nvSpPr>
      <cdr:spPr>
        <a:xfrm xmlns:a="http://schemas.openxmlformats.org/drawingml/2006/main">
          <a:off x="2373397" y="727655"/>
          <a:ext cx="4181361" cy="3584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a:t>$184 Average Annual Increase, 2011-2022</a:t>
          </a:r>
        </a:p>
      </cdr:txBody>
    </cdr:sp>
  </cdr:relSizeAnchor>
  <cdr:relSizeAnchor xmlns:cdr="http://schemas.openxmlformats.org/drawingml/2006/chartDrawing">
    <cdr:from>
      <cdr:x>0.71037</cdr:x>
      <cdr:y>0.43517</cdr:y>
    </cdr:from>
    <cdr:to>
      <cdr:x>0.94588</cdr:x>
      <cdr:y>0.52843</cdr:y>
    </cdr:to>
    <cdr:sp macro="" textlink="">
      <cdr:nvSpPr>
        <cdr:cNvPr id="15" name="TextBox 1"/>
        <cdr:cNvSpPr txBox="1"/>
      </cdr:nvSpPr>
      <cdr:spPr>
        <a:xfrm xmlns:a="http://schemas.openxmlformats.org/drawingml/2006/main">
          <a:off x="8877299" y="1689100"/>
          <a:ext cx="2943225" cy="3619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a:t>$461 Projected</a:t>
          </a:r>
          <a:r>
            <a:rPr lang="en-US" sz="1100" baseline="0"/>
            <a:t> </a:t>
          </a:r>
          <a:r>
            <a:rPr lang="en-US" sz="1100"/>
            <a:t> Avg Annual Increase, 2023-2027</a:t>
          </a:r>
        </a:p>
      </cdr:txBody>
    </cdr:sp>
  </cdr:relSizeAnchor>
  <cdr:relSizeAnchor xmlns:cdr="http://schemas.openxmlformats.org/drawingml/2006/chartDrawing">
    <cdr:from>
      <cdr:x>0.69444</cdr:x>
      <cdr:y>0.14516</cdr:y>
    </cdr:from>
    <cdr:to>
      <cdr:x>0.69444</cdr:x>
      <cdr:y>0.61632</cdr:y>
    </cdr:to>
    <cdr:cxnSp macro="">
      <cdr:nvCxnSpPr>
        <cdr:cNvPr id="11" name="Straight Connector 10">
          <a:extLst xmlns:a="http://schemas.openxmlformats.org/drawingml/2006/main">
            <a:ext uri="{FF2B5EF4-FFF2-40B4-BE49-F238E27FC236}">
              <a16:creationId xmlns:a16="http://schemas.microsoft.com/office/drawing/2014/main" id="{190579E3-63CB-4CE6-A54F-12F481EE921F}"/>
            </a:ext>
          </a:extLst>
        </cdr:cNvPr>
        <cdr:cNvCxnSpPr/>
      </cdr:nvCxnSpPr>
      <cdr:spPr>
        <a:xfrm xmlns:a="http://schemas.openxmlformats.org/drawingml/2006/main">
          <a:off x="5715001" y="685801"/>
          <a:ext cx="0" cy="2225949"/>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0.10185</cdr:x>
      <cdr:y>0.16765</cdr:y>
    </cdr:from>
    <cdr:to>
      <cdr:x>0.10185</cdr:x>
      <cdr:y>0.63881</cdr:y>
    </cdr:to>
    <cdr:cxnSp macro="">
      <cdr:nvCxnSpPr>
        <cdr:cNvPr id="12" name="Straight Connector 11">
          <a:extLst xmlns:a="http://schemas.openxmlformats.org/drawingml/2006/main">
            <a:ext uri="{FF2B5EF4-FFF2-40B4-BE49-F238E27FC236}">
              <a16:creationId xmlns:a16="http://schemas.microsoft.com/office/drawing/2014/main" id="{10DFB860-D618-4EA0-887D-03ABC19F206A}"/>
            </a:ext>
          </a:extLst>
        </cdr:cNvPr>
        <cdr:cNvCxnSpPr/>
      </cdr:nvCxnSpPr>
      <cdr:spPr>
        <a:xfrm xmlns:a="http://schemas.openxmlformats.org/drawingml/2006/main">
          <a:off x="838201" y="792026"/>
          <a:ext cx="0" cy="2225949"/>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11541" cy="462223"/>
          </a:xfrm>
          <a:prstGeom prst="rect">
            <a:avLst/>
          </a:prstGeom>
        </p:spPr>
        <p:txBody>
          <a:bodyPr vert="horz" lIns="91039" tIns="45520" rIns="91039" bIns="45520" rtlCol="0"/>
          <a:lstStyle>
            <a:lvl1pPr algn="l">
              <a:defRPr sz="1200"/>
            </a:lvl1pPr>
          </a:lstStyle>
          <a:p>
            <a:endParaRPr lang="en-US" dirty="0"/>
          </a:p>
        </p:txBody>
      </p:sp>
      <p:sp>
        <p:nvSpPr>
          <p:cNvPr id="3" name="Date Placeholder 2"/>
          <p:cNvSpPr>
            <a:spLocks noGrp="1"/>
          </p:cNvSpPr>
          <p:nvPr>
            <p:ph type="dt" sz="quarter" idx="1"/>
          </p:nvPr>
        </p:nvSpPr>
        <p:spPr>
          <a:xfrm>
            <a:off x="3937346" y="1"/>
            <a:ext cx="3011541" cy="462223"/>
          </a:xfrm>
          <a:prstGeom prst="rect">
            <a:avLst/>
          </a:prstGeom>
        </p:spPr>
        <p:txBody>
          <a:bodyPr vert="horz" lIns="91039" tIns="45520" rIns="91039" bIns="45520" rtlCol="0"/>
          <a:lstStyle>
            <a:lvl1pPr algn="r">
              <a:defRPr sz="1200"/>
            </a:lvl1pPr>
          </a:lstStyle>
          <a:p>
            <a:fld id="{E4BC7386-172C-430B-8452-7F7C77E3DC1C}" type="datetimeFigureOut">
              <a:rPr lang="en-US" smtClean="0"/>
              <a:pPr/>
              <a:t>1/4/2022</a:t>
            </a:fld>
            <a:endParaRPr lang="en-US" dirty="0"/>
          </a:p>
        </p:txBody>
      </p:sp>
      <p:sp>
        <p:nvSpPr>
          <p:cNvPr id="4" name="Footer Placeholder 3"/>
          <p:cNvSpPr>
            <a:spLocks noGrp="1"/>
          </p:cNvSpPr>
          <p:nvPr>
            <p:ph type="ftr" sz="quarter" idx="2"/>
          </p:nvPr>
        </p:nvSpPr>
        <p:spPr>
          <a:xfrm>
            <a:off x="2" y="8771762"/>
            <a:ext cx="3011541" cy="462223"/>
          </a:xfrm>
          <a:prstGeom prst="rect">
            <a:avLst/>
          </a:prstGeom>
        </p:spPr>
        <p:txBody>
          <a:bodyPr vert="horz" lIns="91039" tIns="45520" rIns="91039" bIns="455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346" y="8771762"/>
            <a:ext cx="3011541" cy="462223"/>
          </a:xfrm>
          <a:prstGeom prst="rect">
            <a:avLst/>
          </a:prstGeom>
        </p:spPr>
        <p:txBody>
          <a:bodyPr vert="horz" lIns="91039" tIns="45520" rIns="91039" bIns="45520" rtlCol="0" anchor="b"/>
          <a:lstStyle>
            <a:lvl1pPr algn="r">
              <a:defRPr sz="1200"/>
            </a:lvl1pPr>
          </a:lstStyle>
          <a:p>
            <a:fld id="{6DA4E844-CBC8-4B30-A50A-A6C6E3BC970D}" type="slidenum">
              <a:rPr lang="en-US" smtClean="0"/>
              <a:pPr/>
              <a:t>‹#›</a:t>
            </a:fld>
            <a:endParaRPr lang="en-US" dirty="0"/>
          </a:p>
        </p:txBody>
      </p:sp>
    </p:spTree>
    <p:extLst>
      <p:ext uri="{BB962C8B-B14F-4D97-AF65-F5344CB8AC3E}">
        <p14:creationId xmlns:p14="http://schemas.microsoft.com/office/powerpoint/2010/main" val="3698851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11699" cy="461804"/>
          </a:xfrm>
          <a:prstGeom prst="rect">
            <a:avLst/>
          </a:prstGeom>
        </p:spPr>
        <p:txBody>
          <a:bodyPr vert="horz" lIns="92425" tIns="46210" rIns="92425" bIns="46210" rtlCol="0"/>
          <a:lstStyle>
            <a:lvl1pPr algn="l">
              <a:defRPr sz="1200"/>
            </a:lvl1pPr>
          </a:lstStyle>
          <a:p>
            <a:endParaRPr lang="en-US" dirty="0"/>
          </a:p>
        </p:txBody>
      </p:sp>
      <p:sp>
        <p:nvSpPr>
          <p:cNvPr id="3" name="Date Placeholder 2"/>
          <p:cNvSpPr>
            <a:spLocks noGrp="1"/>
          </p:cNvSpPr>
          <p:nvPr>
            <p:ph type="dt" idx="1"/>
          </p:nvPr>
        </p:nvSpPr>
        <p:spPr>
          <a:xfrm>
            <a:off x="3937175" y="2"/>
            <a:ext cx="3011699" cy="461804"/>
          </a:xfrm>
          <a:prstGeom prst="rect">
            <a:avLst/>
          </a:prstGeom>
        </p:spPr>
        <p:txBody>
          <a:bodyPr vert="horz" lIns="92425" tIns="46210" rIns="92425" bIns="46210" rtlCol="0"/>
          <a:lstStyle>
            <a:lvl1pPr algn="r">
              <a:defRPr sz="1200"/>
            </a:lvl1pPr>
          </a:lstStyle>
          <a:p>
            <a:fld id="{B52408C0-5F68-431C-AFF9-EB0C37D42538}" type="datetimeFigureOut">
              <a:rPr lang="en-US" smtClean="0"/>
              <a:pPr/>
              <a:t>1/4/2022</a:t>
            </a:fld>
            <a:endParaRPr lang="en-US" dirty="0"/>
          </a:p>
        </p:txBody>
      </p:sp>
      <p:sp>
        <p:nvSpPr>
          <p:cNvPr id="4" name="Slide Image Placeholder 3"/>
          <p:cNvSpPr>
            <a:spLocks noGrp="1" noRot="1" noChangeAspect="1"/>
          </p:cNvSpPr>
          <p:nvPr>
            <p:ph type="sldImg" idx="2"/>
          </p:nvPr>
        </p:nvSpPr>
        <p:spPr>
          <a:xfrm>
            <a:off x="1166813" y="692150"/>
            <a:ext cx="4618037" cy="3463925"/>
          </a:xfrm>
          <a:prstGeom prst="rect">
            <a:avLst/>
          </a:prstGeom>
          <a:noFill/>
          <a:ln w="12700">
            <a:solidFill>
              <a:prstClr val="black"/>
            </a:solidFill>
          </a:ln>
        </p:spPr>
        <p:txBody>
          <a:bodyPr vert="horz" lIns="92425" tIns="46210" rIns="92425" bIns="46210" rtlCol="0" anchor="ctr"/>
          <a:lstStyle/>
          <a:p>
            <a:endParaRPr lang="en-US" dirty="0"/>
          </a:p>
        </p:txBody>
      </p:sp>
      <p:sp>
        <p:nvSpPr>
          <p:cNvPr id="5" name="Notes Placeholder 4"/>
          <p:cNvSpPr>
            <a:spLocks noGrp="1"/>
          </p:cNvSpPr>
          <p:nvPr>
            <p:ph type="body" sz="quarter" idx="3"/>
          </p:nvPr>
        </p:nvSpPr>
        <p:spPr>
          <a:xfrm>
            <a:off x="695008" y="4387139"/>
            <a:ext cx="5560060" cy="4156234"/>
          </a:xfrm>
          <a:prstGeom prst="rect">
            <a:avLst/>
          </a:prstGeom>
        </p:spPr>
        <p:txBody>
          <a:bodyPr vert="horz" lIns="92425" tIns="46210" rIns="92425" bIns="462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136"/>
            <a:ext cx="3011699" cy="461804"/>
          </a:xfrm>
          <a:prstGeom prst="rect">
            <a:avLst/>
          </a:prstGeom>
        </p:spPr>
        <p:txBody>
          <a:bodyPr vert="horz" lIns="92425" tIns="46210" rIns="92425" bIns="4621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175" y="8772136"/>
            <a:ext cx="3011699" cy="461804"/>
          </a:xfrm>
          <a:prstGeom prst="rect">
            <a:avLst/>
          </a:prstGeom>
        </p:spPr>
        <p:txBody>
          <a:bodyPr vert="horz" lIns="92425" tIns="46210" rIns="92425" bIns="46210" rtlCol="0" anchor="b"/>
          <a:lstStyle>
            <a:lvl1pPr algn="r">
              <a:defRPr sz="1200"/>
            </a:lvl1pPr>
          </a:lstStyle>
          <a:p>
            <a:fld id="{C1F344F0-F1A1-4B68-854A-CA237DC59F8E}" type="slidenum">
              <a:rPr lang="en-US" smtClean="0"/>
              <a:pPr/>
              <a:t>‹#›</a:t>
            </a:fld>
            <a:endParaRPr lang="en-US" dirty="0"/>
          </a:p>
        </p:txBody>
      </p:sp>
    </p:spTree>
    <p:extLst>
      <p:ext uri="{BB962C8B-B14F-4D97-AF65-F5344CB8AC3E}">
        <p14:creationId xmlns:p14="http://schemas.microsoft.com/office/powerpoint/2010/main" val="2812004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1</a:t>
            </a:fld>
            <a:endParaRPr lang="en-US" dirty="0"/>
          </a:p>
        </p:txBody>
      </p:sp>
    </p:spTree>
    <p:extLst>
      <p:ext uri="{BB962C8B-B14F-4D97-AF65-F5344CB8AC3E}">
        <p14:creationId xmlns:p14="http://schemas.microsoft.com/office/powerpoint/2010/main" val="404905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Town lacking service-level solvency might in all other respects be in sound financial condition, but be unable to support critical services at an adequate level.  In a financial crisis situation, trying to maintain service-level solvency might result in a municipality experiencing cash, budgetary, or long-run solvency problems.  That is why it is important to view the concept of financial condition from all four perspectives.</a:t>
            </a:r>
          </a:p>
        </p:txBody>
      </p:sp>
      <p:sp>
        <p:nvSpPr>
          <p:cNvPr id="4" name="Slide Number Placeholder 3"/>
          <p:cNvSpPr>
            <a:spLocks noGrp="1"/>
          </p:cNvSpPr>
          <p:nvPr>
            <p:ph type="sldNum" sz="quarter" idx="10"/>
          </p:nvPr>
        </p:nvSpPr>
        <p:spPr/>
        <p:txBody>
          <a:bodyPr/>
          <a:lstStyle/>
          <a:p>
            <a:fld id="{C1F344F0-F1A1-4B68-854A-CA237DC59F8E}" type="slidenum">
              <a:rPr lang="en-US" smtClean="0"/>
              <a:pPr/>
              <a:t>11</a:t>
            </a:fld>
            <a:endParaRPr lang="en-US" dirty="0"/>
          </a:p>
        </p:txBody>
      </p:sp>
    </p:spTree>
    <p:extLst>
      <p:ext uri="{BB962C8B-B14F-4D97-AF65-F5344CB8AC3E}">
        <p14:creationId xmlns:p14="http://schemas.microsoft.com/office/powerpoint/2010/main" val="2439386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bond rating agencies are tracking and reporting this information, shouldn’t we?</a:t>
            </a:r>
          </a:p>
          <a:p>
            <a:endParaRPr lang="en-US" dirty="0"/>
          </a:p>
          <a:p>
            <a:r>
              <a:rPr lang="en-US" dirty="0"/>
              <a:t>The ICMA handbook is the universal gold standard for FTM used by communities across the nation.</a:t>
            </a:r>
          </a:p>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12</a:t>
            </a:fld>
            <a:endParaRPr lang="en-US" dirty="0"/>
          </a:p>
        </p:txBody>
      </p:sp>
    </p:spTree>
    <p:extLst>
      <p:ext uri="{BB962C8B-B14F-4D97-AF65-F5344CB8AC3E}">
        <p14:creationId xmlns:p14="http://schemas.microsoft.com/office/powerpoint/2010/main" val="3981259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unforeseen events can sometimes create a fiscal crisis, the signs of fiscal distress are often revealed in several recurring indicators. These include structural, economic, demographic and institutional factors. </a:t>
            </a:r>
          </a:p>
        </p:txBody>
      </p:sp>
      <p:sp>
        <p:nvSpPr>
          <p:cNvPr id="4" name="Slide Number Placeholder 3"/>
          <p:cNvSpPr>
            <a:spLocks noGrp="1"/>
          </p:cNvSpPr>
          <p:nvPr>
            <p:ph type="sldNum" sz="quarter" idx="10"/>
          </p:nvPr>
        </p:nvSpPr>
        <p:spPr/>
        <p:txBody>
          <a:bodyPr/>
          <a:lstStyle/>
          <a:p>
            <a:fld id="{C1F344F0-F1A1-4B68-854A-CA237DC59F8E}" type="slidenum">
              <a:rPr lang="en-US" smtClean="0"/>
              <a:pPr/>
              <a:t>15</a:t>
            </a:fld>
            <a:endParaRPr lang="en-US" dirty="0"/>
          </a:p>
        </p:txBody>
      </p:sp>
    </p:spTree>
    <p:extLst>
      <p:ext uri="{BB962C8B-B14F-4D97-AF65-F5344CB8AC3E}">
        <p14:creationId xmlns:p14="http://schemas.microsoft.com/office/powerpoint/2010/main" val="1720109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61"/>
            <a:r>
              <a:rPr lang="en-US" dirty="0"/>
              <a:t>The analysis shows that property tax revenue adjusted to constant dollars is positive and therefore has kept pace with inflation.  Further, the Town’s revenue growth has occurred with minimal operating Proposition 2 ½ overrides.  </a:t>
            </a:r>
          </a:p>
          <a:p>
            <a:pPr defTabSz="905561"/>
            <a:endParaRPr lang="en-US" dirty="0"/>
          </a:p>
          <a:p>
            <a:pPr defTabSz="905561"/>
            <a:r>
              <a:rPr lang="en-US" dirty="0"/>
              <a:t>Overrides were approved to provide additional funding for public schools of $487,370 in FY2003, $362,734 in FY2007 and $316,047 in FY2009.  </a:t>
            </a:r>
          </a:p>
          <a:p>
            <a:pPr defTabSz="905561"/>
            <a:endParaRPr lang="en-US" dirty="0"/>
          </a:p>
          <a:p>
            <a:pPr defTabSz="905561"/>
            <a:r>
              <a:rPr lang="en-US" dirty="0"/>
              <a:t>The other years that had property tax revenue increases over the Proposition 2.5% limit, used excess levy capacity from the preceding year to increase the tax levy.  This excess levy capacity was generated from conservative budget estimates of new growth.</a:t>
            </a:r>
          </a:p>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18</a:t>
            </a:fld>
            <a:endParaRPr lang="en-US" dirty="0"/>
          </a:p>
        </p:txBody>
      </p:sp>
    </p:spTree>
    <p:extLst>
      <p:ext uri="{BB962C8B-B14F-4D97-AF65-F5344CB8AC3E}">
        <p14:creationId xmlns:p14="http://schemas.microsoft.com/office/powerpoint/2010/main" val="220026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lower figure for current year collections reflect local option relief legislation adopted by the Town last year, which limited the Town’s collection activities through June 2020. Collection resumed in July, and therefore the Town would have shown similar performance with prior years given the subsequent months activities. </a:t>
            </a:r>
          </a:p>
        </p:txBody>
      </p:sp>
      <p:sp>
        <p:nvSpPr>
          <p:cNvPr id="4" name="Slide Number Placeholder 3"/>
          <p:cNvSpPr>
            <a:spLocks noGrp="1"/>
          </p:cNvSpPr>
          <p:nvPr>
            <p:ph type="sldNum" sz="quarter" idx="5"/>
          </p:nvPr>
        </p:nvSpPr>
        <p:spPr/>
        <p:txBody>
          <a:bodyPr/>
          <a:lstStyle/>
          <a:p>
            <a:fld id="{C1F344F0-F1A1-4B68-854A-CA237DC59F8E}" type="slidenum">
              <a:rPr lang="en-US" smtClean="0"/>
              <a:pPr/>
              <a:t>19</a:t>
            </a:fld>
            <a:endParaRPr lang="en-US" dirty="0"/>
          </a:p>
        </p:txBody>
      </p:sp>
    </p:spTree>
    <p:extLst>
      <p:ext uri="{BB962C8B-B14F-4D97-AF65-F5344CB8AC3E}">
        <p14:creationId xmlns:p14="http://schemas.microsoft.com/office/powerpoint/2010/main" val="4071816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FY2003 through FY2008, expenditures per capita exceeded revenues per capita due to the use of one-time funds in the operating budget, mainly from Free Cash.  </a:t>
            </a:r>
          </a:p>
          <a:p>
            <a:endParaRPr lang="en-US" dirty="0"/>
          </a:p>
          <a:p>
            <a:r>
              <a:rPr lang="en-US" dirty="0"/>
              <a:t>With a significant reduction in the Free Cash available for the FY2009 operating budget (From close of FY2007), the need for a policy revision was apparent.  </a:t>
            </a:r>
          </a:p>
          <a:p>
            <a:endParaRPr lang="en-US" dirty="0"/>
          </a:p>
          <a:p>
            <a:r>
              <a:rPr lang="en-US" dirty="0"/>
              <a:t>With the subsequent adoption of the Free Cash Policy in November 2010, the use of one-time revenue for the operating budget was phased down and capped at $500,000, with an additional $150,000 used for the Appropriations Committee Reserve Fund.  Therefore from FY2010 forward, the Town’s revenues per capita exceed expenditures per capita.  The funds represented by the difference are now closed to surplus and are then available to fund capital items and other one-time expenditures in accordance with the Free Cash Policy.</a:t>
            </a:r>
          </a:p>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20</a:t>
            </a:fld>
            <a:endParaRPr lang="en-US" dirty="0"/>
          </a:p>
        </p:txBody>
      </p:sp>
    </p:spTree>
    <p:extLst>
      <p:ext uri="{BB962C8B-B14F-4D97-AF65-F5344CB8AC3E}">
        <p14:creationId xmlns:p14="http://schemas.microsoft.com/office/powerpoint/2010/main" val="2681188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from budget reference/state</a:t>
            </a:r>
            <a:r>
              <a:rPr lang="en-US" baseline="0" dirty="0"/>
              <a:t> aid</a:t>
            </a:r>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21</a:t>
            </a:fld>
            <a:endParaRPr lang="en-US" dirty="0"/>
          </a:p>
        </p:txBody>
      </p:sp>
    </p:spTree>
    <p:extLst>
      <p:ext uri="{BB962C8B-B14F-4D97-AF65-F5344CB8AC3E}">
        <p14:creationId xmlns:p14="http://schemas.microsoft.com/office/powerpoint/2010/main" val="3348425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61"/>
            <a:r>
              <a:rPr lang="en-US" dirty="0"/>
              <a:t>The level of State Aid provided to municipalities is a continuing concern in Massachusetts.  State mandates are imposed on already strained municipal budgets with no corresponding funding.   State Aid to Northborough generally represents approximately 10% of total municipal revenue with the exception of FY2003 when State Aid represented 13.1% of revenue.  Northborough’s State Aid has yet to be restored to the peak levels reached in FY2003, especially when controlling for inflation (constant dollars).   </a:t>
            </a:r>
          </a:p>
          <a:p>
            <a:pPr defTabSz="905561"/>
            <a:endParaRPr lang="en-US" dirty="0"/>
          </a:p>
          <a:p>
            <a:pPr defTabSz="905561"/>
            <a:r>
              <a:rPr lang="en-US" dirty="0"/>
              <a:t>Due to the uncertainty in the level of State Aid provided from year to year, this represents an unfavorable trend with an uncertain outlook for the Town of Northborough. The potential for the Commonwealth to cut State Aid requires the Town to carefully monitor these revenues, and to have contingency plans if State Aid were reduced.</a:t>
            </a:r>
          </a:p>
          <a:p>
            <a:pPr defTabSz="905561"/>
            <a:endParaRPr lang="en-US" dirty="0"/>
          </a:p>
          <a:p>
            <a:pPr defTabSz="905561"/>
            <a:r>
              <a:rPr lang="en-US" dirty="0"/>
              <a:t>Town received a mid-year cut in State aid of 1% during FY2013</a:t>
            </a:r>
          </a:p>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22</a:t>
            </a:fld>
            <a:endParaRPr lang="en-US" dirty="0"/>
          </a:p>
        </p:txBody>
      </p:sp>
    </p:spTree>
    <p:extLst>
      <p:ext uri="{BB962C8B-B14F-4D97-AF65-F5344CB8AC3E}">
        <p14:creationId xmlns:p14="http://schemas.microsoft.com/office/powerpoint/2010/main" val="4143188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F344F0-F1A1-4B68-854A-CA237DC59F8E}" type="slidenum">
              <a:rPr lang="en-US" smtClean="0"/>
              <a:pPr/>
              <a:t>23</a:t>
            </a:fld>
            <a:endParaRPr lang="en-US" dirty="0"/>
          </a:p>
        </p:txBody>
      </p:sp>
    </p:spTree>
    <p:extLst>
      <p:ext uri="{BB962C8B-B14F-4D97-AF65-F5344CB8AC3E}">
        <p14:creationId xmlns:p14="http://schemas.microsoft.com/office/powerpoint/2010/main" val="1623502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61"/>
            <a:r>
              <a:rPr lang="en-US" dirty="0"/>
              <a:t>Revenues related to economic growth (elastic revenue sources) include tax levy growth from new development, motor vehicle excise taxes, as well as building permits and construction related permit fees.  These revenues are sensitive to changes in the level of economic activity.  A decrease in new economic development and building permit fees may be a leading indicator of smaller future increases in the tax levy.</a:t>
            </a:r>
          </a:p>
          <a:p>
            <a:endParaRPr lang="en-US" dirty="0"/>
          </a:p>
          <a:p>
            <a:endParaRPr lang="en-US" dirty="0"/>
          </a:p>
          <a:p>
            <a:r>
              <a:rPr lang="en-US" dirty="0"/>
              <a:t>Northborough’s revenues from economic growth have increased since FY2009 despite a weak State and national economy.  An important factor has been the construction of a 382 unit apartment complex known as Avalon Bay beginning in FY2010 and the recent completion of the 640,000 square foot Northborough Crossing Shopping Center in FY2013.  Although the past several years have seen a positive trend in Northborough’s economic revenues, future growth is uncertain as these major projects are now completed and there are fewer significant developments currently in the permitting stage.  Looking forward, the Town’s future revenue from economic growth remains uncertain.</a:t>
            </a:r>
          </a:p>
        </p:txBody>
      </p:sp>
      <p:sp>
        <p:nvSpPr>
          <p:cNvPr id="4" name="Slide Number Placeholder 3"/>
          <p:cNvSpPr>
            <a:spLocks noGrp="1"/>
          </p:cNvSpPr>
          <p:nvPr>
            <p:ph type="sldNum" sz="quarter" idx="10"/>
          </p:nvPr>
        </p:nvSpPr>
        <p:spPr/>
        <p:txBody>
          <a:bodyPr/>
          <a:lstStyle/>
          <a:p>
            <a:fld id="{C1F344F0-F1A1-4B68-854A-CA237DC59F8E}" type="slidenum">
              <a:rPr lang="en-US" smtClean="0"/>
              <a:pPr/>
              <a:t>24</a:t>
            </a:fld>
            <a:endParaRPr lang="en-US" dirty="0"/>
          </a:p>
        </p:txBody>
      </p:sp>
    </p:spTree>
    <p:extLst>
      <p:ext uri="{BB962C8B-B14F-4D97-AF65-F5344CB8AC3E}">
        <p14:creationId xmlns:p14="http://schemas.microsoft.com/office/powerpoint/2010/main" val="270822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Purpose of the meeting is to provide financial context</a:t>
            </a:r>
            <a:r>
              <a:rPr lang="en-US" baseline="0" dirty="0"/>
              <a:t> for meaningful policy discussions in FY2022</a:t>
            </a:r>
            <a:endParaRPr lang="en-US" dirty="0"/>
          </a:p>
          <a:p>
            <a:endParaRPr lang="en-US" baseline="0" dirty="0"/>
          </a:p>
          <a:p>
            <a:r>
              <a:rPr lang="en-US" baseline="0" dirty="0"/>
              <a:t>Since the last meeting, we have closed out FY2020 and started the FY2020 audit; received our certified Free Cash figure; and set the FY2021 tax rate—the base upon which FY2022 planning will start </a:t>
            </a:r>
          </a:p>
          <a:p>
            <a:endParaRPr lang="en-US" baseline="0" dirty="0"/>
          </a:p>
          <a:p>
            <a:r>
              <a:rPr lang="en-US" baseline="0" dirty="0"/>
              <a:t>When discussing 5-yr projections we need to include experience with recent “surprises”, upcoming capital projects, and tax impacts</a:t>
            </a:r>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2</a:t>
            </a:fld>
            <a:endParaRPr lang="en-US" dirty="0"/>
          </a:p>
        </p:txBody>
      </p:sp>
    </p:spTree>
    <p:extLst>
      <p:ext uri="{BB962C8B-B14F-4D97-AF65-F5344CB8AC3E}">
        <p14:creationId xmlns:p14="http://schemas.microsoft.com/office/powerpoint/2010/main" val="1025221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25</a:t>
            </a:fld>
            <a:endParaRPr lang="en-US" dirty="0"/>
          </a:p>
        </p:txBody>
      </p:sp>
    </p:spTree>
    <p:extLst>
      <p:ext uri="{BB962C8B-B14F-4D97-AF65-F5344CB8AC3E}">
        <p14:creationId xmlns:p14="http://schemas.microsoft.com/office/powerpoint/2010/main" val="3676981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61"/>
            <a:r>
              <a:rPr lang="en-US" dirty="0"/>
              <a:t>Northborough’s use of one-time revenue to fund the operating budget was significantly curtailed during the past several years.  The Free Cash policy adopted in 2010 limited the use of Free Cash to one-time expenditures with a limited amount to be used toward the operating budget.  Any additional Free Cash above this level is used to fund one-time capital expenditures, or for emergency spending.  One-time revenue in the operating budget has declined from a high of $1.5 million or 4.3% in FY2005 to $650,000 or 1.4% in FY2013, where it will remain stable in accordance with the Free Cash policy.  </a:t>
            </a:r>
          </a:p>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26</a:t>
            </a:fld>
            <a:endParaRPr lang="en-US" dirty="0"/>
          </a:p>
        </p:txBody>
      </p:sp>
    </p:spTree>
    <p:extLst>
      <p:ext uri="{BB962C8B-B14F-4D97-AF65-F5344CB8AC3E}">
        <p14:creationId xmlns:p14="http://schemas.microsoft.com/office/powerpoint/2010/main" val="35257399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61"/>
            <a:r>
              <a:rPr lang="en-US" dirty="0"/>
              <a:t>Increasing salaries and wages as a percent of operating expenditures may be an indicator of two trends: first, it may point to future pension and health insurance costs since both of these items are related to the number and compensation level of employees; second, if salaries and wages as a percent of operating expenditures are increasing, it may be an indicator that the Town is not adequately funding its capital needs or of deferred maintenance of the Town's infrastructure.</a:t>
            </a:r>
          </a:p>
          <a:p>
            <a:endParaRPr lang="en-US" dirty="0"/>
          </a:p>
          <a:p>
            <a:endParaRPr lang="en-US" dirty="0"/>
          </a:p>
          <a:p>
            <a:r>
              <a:rPr lang="en-US" dirty="0"/>
              <a:t>Overall, personnel wages and benefits represent approximately 60% of the Town’s operating budget and remains relatively stable.  Although health insurance prior to FY2009 was increasing at double-digit rates annually, the Town has been able to mitigate these increases since FY2009 though negotiated plan design changes with the employees.  More detail regarding the plan design changes is explained under Indicator #8.</a:t>
            </a:r>
          </a:p>
          <a:p>
            <a:r>
              <a:rPr lang="en-US" dirty="0"/>
              <a:t> </a:t>
            </a:r>
          </a:p>
          <a:p>
            <a:r>
              <a:rPr lang="en-US" dirty="0"/>
              <a:t>Wages, salaries and employee benefits as a percentage of operating expenditures increased 2.7% from FY2007 to FY2012. The largest increase was in salaries and wages with an increase of 1.9%, employee benefits accounted for only 0.3% and increases in the amount of the annual retirement assessment were 0.6% of the increase.  In recent years many municipalities have experienced a dramatic increase in health insurance obligations.  This expenditure trend, although increasing, represents a stable rate of growth. Looking forward, the rate of growth is contingent upon negotiating future collective bargaining agreements that are sustainable, as well as balancing the addition of any new staff with new, recurring revenue sources.</a:t>
            </a:r>
          </a:p>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27</a:t>
            </a:fld>
            <a:endParaRPr lang="en-US" dirty="0"/>
          </a:p>
        </p:txBody>
      </p:sp>
    </p:spTree>
    <p:extLst>
      <p:ext uri="{BB962C8B-B14F-4D97-AF65-F5344CB8AC3E}">
        <p14:creationId xmlns:p14="http://schemas.microsoft.com/office/powerpoint/2010/main" val="9332786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employee benefits as a percentage of wages and salaries has increased less than 1% from FY2007 through FY2012.  However, the retirement assessment has consistently increased from 4.0% in FY2007 to 5.2% in FY2012. In analyzing the employee benefits alone, which are primarily composed of the cost of health insurance, employee benefits increased to a peak of 22.9% in FY2010.  Plan design changes to health insurance that were implemented in FY2010 have halted that increasing trend and employee benefits have now decreased to 20.2 % of wages and salaries  in FY2012. It should be noted that if health insurance premiums begin increasing again at 10-15% annually, there will be significant impacts on future operating budgets for all departments.</a:t>
            </a:r>
          </a:p>
          <a:p>
            <a:r>
              <a:rPr lang="en-US" dirty="0"/>
              <a:t> </a:t>
            </a:r>
          </a:p>
          <a:p>
            <a:r>
              <a:rPr lang="en-US" dirty="0"/>
              <a:t>The FY2013 health insurance budget of $4.66 million represents a total increase of just $150,847, or 3.34%, from the amount budgeted last year.  While the premiums for some individual health insurance plans may increase, plan design changes and the adoption of Chapter 32B, Section 18 in FY2010 have helped limit budgetary increases again in FY2013.  In addition, the Town worked closely with the School Department to increase teacher contributions during FY2012 from 20% to 25% for Health Insurance. Given the reasonable FY2013 premium increases, there are no immediate plans to further modify health insurance plans during FY2013. </a:t>
            </a:r>
          </a:p>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28</a:t>
            </a:fld>
            <a:endParaRPr lang="en-US" dirty="0"/>
          </a:p>
        </p:txBody>
      </p:sp>
    </p:spTree>
    <p:extLst>
      <p:ext uri="{BB962C8B-B14F-4D97-AF65-F5344CB8AC3E}">
        <p14:creationId xmlns:p14="http://schemas.microsoft.com/office/powerpoint/2010/main" val="21752773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31</a:t>
            </a:fld>
            <a:endParaRPr lang="en-US" dirty="0"/>
          </a:p>
        </p:txBody>
      </p:sp>
    </p:spTree>
    <p:extLst>
      <p:ext uri="{BB962C8B-B14F-4D97-AF65-F5344CB8AC3E}">
        <p14:creationId xmlns:p14="http://schemas.microsoft.com/office/powerpoint/2010/main" val="3866607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contributions in FY21, value as of 10/31/2021 is $5,077,132.32 </a:t>
            </a:r>
          </a:p>
          <a:p>
            <a:r>
              <a:rPr lang="en-US" dirty="0"/>
              <a:t>$3,050,000 contributions LTD, $2,027,132 are investment earnings</a:t>
            </a:r>
          </a:p>
        </p:txBody>
      </p:sp>
      <p:sp>
        <p:nvSpPr>
          <p:cNvPr id="4" name="Slide Number Placeholder 3"/>
          <p:cNvSpPr>
            <a:spLocks noGrp="1"/>
          </p:cNvSpPr>
          <p:nvPr>
            <p:ph type="sldNum" sz="quarter" idx="10"/>
          </p:nvPr>
        </p:nvSpPr>
        <p:spPr/>
        <p:txBody>
          <a:bodyPr/>
          <a:lstStyle/>
          <a:p>
            <a:fld id="{C1F344F0-F1A1-4B68-854A-CA237DC59F8E}" type="slidenum">
              <a:rPr lang="en-US" smtClean="0"/>
              <a:pPr/>
              <a:t>32</a:t>
            </a:fld>
            <a:endParaRPr lang="en-US" dirty="0"/>
          </a:p>
        </p:txBody>
      </p:sp>
    </p:spTree>
    <p:extLst>
      <p:ext uri="{BB962C8B-B14F-4D97-AF65-F5344CB8AC3E}">
        <p14:creationId xmlns:p14="http://schemas.microsoft.com/office/powerpoint/2010/main" val="6224044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total debt service for Northborough is comprised of both the general obligation bonds of the Town as well as the overlapping debt associated with the Northborough’s share for the Algonquin Regional High School (ARHS).  Once permanent bonds are issued, these fixed expenses are mandatory.  Therefore, significant levels of debt service can serve to limit flexibility in funding operating budgets. The Town’s Debt Policy provides that the Town will endeavor to manage debt so as not to exceed a ratio of 5% to 10% of the net general fund debt service to total general fund expenditures.  Since FY2003, our levels of debt service are well within this range with the exception of FY2004.  That was the first year of the $10 Million, 10-year bond issued for the ARHS Building Project with the debt structured with a significant $1,850,000 principal payment in the first year.</a:t>
            </a:r>
          </a:p>
          <a:p>
            <a:r>
              <a:rPr lang="en-US" dirty="0"/>
              <a:t> </a:t>
            </a:r>
          </a:p>
          <a:p>
            <a:r>
              <a:rPr lang="en-US" dirty="0"/>
              <a:t>Overall, the Town’s level of debt service is within the 5% to 10% suggested by the debt policy and represents an appropriate level of capital investment in infrastructure.  The credit rating agency, Moody’s Investors Service indicated in a recent review that the Town’s “overall debt burden will remain manageable” and noted that the principal amortization of 71.4% within 10 years was favorable.  The trend is downward with future debt service expected to decrease from the 6.97% level in FY2013 as the $10 Million ARHS Building project bond will be fully satisfied in FY2013.</a:t>
            </a:r>
          </a:p>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33</a:t>
            </a:fld>
            <a:endParaRPr lang="en-US" dirty="0"/>
          </a:p>
        </p:txBody>
      </p:sp>
    </p:spTree>
    <p:extLst>
      <p:ext uri="{BB962C8B-B14F-4D97-AF65-F5344CB8AC3E}">
        <p14:creationId xmlns:p14="http://schemas.microsoft.com/office/powerpoint/2010/main" val="16006930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F344F0-F1A1-4B68-854A-CA237DC59F8E}" type="slidenum">
              <a:rPr lang="en-US" smtClean="0"/>
              <a:pPr/>
              <a:t>34</a:t>
            </a:fld>
            <a:endParaRPr lang="en-US" dirty="0"/>
          </a:p>
        </p:txBody>
      </p:sp>
    </p:spTree>
    <p:extLst>
      <p:ext uri="{BB962C8B-B14F-4D97-AF65-F5344CB8AC3E}">
        <p14:creationId xmlns:p14="http://schemas.microsoft.com/office/powerpoint/2010/main" val="9595458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35</a:t>
            </a:fld>
            <a:endParaRPr lang="en-US" dirty="0"/>
          </a:p>
        </p:txBody>
      </p:sp>
    </p:spTree>
    <p:extLst>
      <p:ext uri="{BB962C8B-B14F-4D97-AF65-F5344CB8AC3E}">
        <p14:creationId xmlns:p14="http://schemas.microsoft.com/office/powerpoint/2010/main" val="75318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overall</a:t>
            </a:r>
            <a:r>
              <a:rPr lang="en-US" baseline="0" dirty="0"/>
              <a:t> budget across all departments is 75% personnel</a:t>
            </a:r>
            <a:endParaRPr lang="en-US" dirty="0"/>
          </a:p>
          <a:p>
            <a:endParaRPr lang="en-US" dirty="0"/>
          </a:p>
          <a:p>
            <a:r>
              <a:rPr lang="en-US" dirty="0"/>
              <a:t>Goal is to recruit and retain qualified employees</a:t>
            </a:r>
          </a:p>
          <a:p>
            <a:endParaRPr lang="en-US" dirty="0"/>
          </a:p>
          <a:p>
            <a:r>
              <a:rPr lang="en-US" dirty="0"/>
              <a:t>We’ll spend some time talking about the OPEB issue and our options for addressing this</a:t>
            </a:r>
            <a:r>
              <a:rPr lang="en-US" baseline="0" dirty="0"/>
              <a:t> single, most important issue facing our financial condition.</a:t>
            </a:r>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39</a:t>
            </a:fld>
            <a:endParaRPr lang="en-US" dirty="0"/>
          </a:p>
        </p:txBody>
      </p:sp>
    </p:spTree>
    <p:extLst>
      <p:ext uri="{BB962C8B-B14F-4D97-AF65-F5344CB8AC3E}">
        <p14:creationId xmlns:p14="http://schemas.microsoft.com/office/powerpoint/2010/main" val="3013000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Purpose of the meeting is to provide financial context</a:t>
            </a:r>
            <a:r>
              <a:rPr lang="en-US" baseline="0" dirty="0"/>
              <a:t> for meaningful policy discussions in FY2023</a:t>
            </a:r>
            <a:endParaRPr lang="en-US" dirty="0"/>
          </a:p>
          <a:p>
            <a:endParaRPr lang="en-US" baseline="0" dirty="0"/>
          </a:p>
          <a:p>
            <a:r>
              <a:rPr lang="en-US" baseline="0" dirty="0"/>
              <a:t>Since the last meeting, we have closed out FY2021 and started the FY2021 audit; estimated our Free Cash figure; and set the FY2022 tax rate—the base upon which FY2023 planning will start </a:t>
            </a:r>
          </a:p>
          <a:p>
            <a:endParaRPr lang="en-US" baseline="0" dirty="0"/>
          </a:p>
          <a:p>
            <a:r>
              <a:rPr lang="en-US" baseline="0" dirty="0"/>
              <a:t>When discussing 5-yr projections we need to include experience with recent “surprises”, upcoming capital projects, and tax impacts</a:t>
            </a:r>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3</a:t>
            </a:fld>
            <a:endParaRPr lang="en-US" dirty="0"/>
          </a:p>
        </p:txBody>
      </p:sp>
    </p:spTree>
    <p:extLst>
      <p:ext uri="{BB962C8B-B14F-4D97-AF65-F5344CB8AC3E}">
        <p14:creationId xmlns:p14="http://schemas.microsoft.com/office/powerpoint/2010/main" val="42705164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677">
              <a:defRPr/>
            </a:pPr>
            <a:r>
              <a:rPr lang="en-US" dirty="0"/>
              <a:t>The methodology relies on projections regarding available revenue, thereby accepting the limits of the Town's financial resources. The budget is based upon an established ceiling of revenue derived from local property taxes in accordance with Proposition 2½.  Added to these revenues are State Aid, Departmental Receipts such as fees, permits, interest earned and Available Funds such as Free Cash and Special Revenues.  </a:t>
            </a:r>
          </a:p>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41</a:t>
            </a:fld>
            <a:endParaRPr lang="en-US" dirty="0"/>
          </a:p>
        </p:txBody>
      </p:sp>
    </p:spTree>
    <p:extLst>
      <p:ext uri="{BB962C8B-B14F-4D97-AF65-F5344CB8AC3E}">
        <p14:creationId xmlns:p14="http://schemas.microsoft.com/office/powerpoint/2010/main" val="5616705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677">
              <a:defRPr/>
            </a:pPr>
            <a:r>
              <a:rPr lang="en-US" dirty="0"/>
              <a:t>The methodology relies on projections regarding available revenue, thereby accepting the limits of the Town's financial resources. The budget is based upon an established ceiling of revenue derived from local property taxes in accordance with Proposition 2½.  Added to these revenues are State Aid, Departmental Receipts such as fees, permits, interest earned and Available Funds such as Free Cash and Special Revenues.  </a:t>
            </a:r>
          </a:p>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42</a:t>
            </a:fld>
            <a:endParaRPr lang="en-US" dirty="0"/>
          </a:p>
        </p:txBody>
      </p:sp>
    </p:spTree>
    <p:extLst>
      <p:ext uri="{BB962C8B-B14F-4D97-AF65-F5344CB8AC3E}">
        <p14:creationId xmlns:p14="http://schemas.microsoft.com/office/powerpoint/2010/main" val="5616705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43</a:t>
            </a:fld>
            <a:endParaRPr lang="en-US" dirty="0"/>
          </a:p>
        </p:txBody>
      </p:sp>
    </p:spTree>
    <p:extLst>
      <p:ext uri="{BB962C8B-B14F-4D97-AF65-F5344CB8AC3E}">
        <p14:creationId xmlns:p14="http://schemas.microsoft.com/office/powerpoint/2010/main" val="5616705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46</a:t>
            </a:fld>
            <a:endParaRPr lang="en-US" dirty="0"/>
          </a:p>
        </p:txBody>
      </p:sp>
    </p:spTree>
    <p:extLst>
      <p:ext uri="{BB962C8B-B14F-4D97-AF65-F5344CB8AC3E}">
        <p14:creationId xmlns:p14="http://schemas.microsoft.com/office/powerpoint/2010/main" val="3891885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still take a couple of years for revenues to fully recover, especially local receipts</a:t>
            </a:r>
          </a:p>
        </p:txBody>
      </p:sp>
      <p:sp>
        <p:nvSpPr>
          <p:cNvPr id="4" name="Slide Number Placeholder 3"/>
          <p:cNvSpPr>
            <a:spLocks noGrp="1"/>
          </p:cNvSpPr>
          <p:nvPr>
            <p:ph type="sldNum" sz="quarter" idx="5"/>
          </p:nvPr>
        </p:nvSpPr>
        <p:spPr/>
        <p:txBody>
          <a:bodyPr/>
          <a:lstStyle/>
          <a:p>
            <a:fld id="{C1F344F0-F1A1-4B68-854A-CA237DC59F8E}" type="slidenum">
              <a:rPr lang="en-US" smtClean="0"/>
              <a:pPr/>
              <a:t>4</a:t>
            </a:fld>
            <a:endParaRPr lang="en-US" dirty="0"/>
          </a:p>
        </p:txBody>
      </p:sp>
    </p:spTree>
    <p:extLst>
      <p:ext uri="{BB962C8B-B14F-4D97-AF65-F5344CB8AC3E}">
        <p14:creationId xmlns:p14="http://schemas.microsoft.com/office/powerpoint/2010/main" val="1304576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Appropriations Reserve Account increased by $200,000 to $375,000 in FY2021 to potential mitigate unknown COVID expenses, but we only used $45,000 due to mild winter and Federal COVID assistance, so it closed out to free cash </a:t>
            </a:r>
          </a:p>
        </p:txBody>
      </p:sp>
      <p:sp>
        <p:nvSpPr>
          <p:cNvPr id="4" name="Slide Number Placeholder 3"/>
          <p:cNvSpPr>
            <a:spLocks noGrp="1"/>
          </p:cNvSpPr>
          <p:nvPr>
            <p:ph type="sldNum" sz="quarter" idx="5"/>
          </p:nvPr>
        </p:nvSpPr>
        <p:spPr/>
        <p:txBody>
          <a:bodyPr/>
          <a:lstStyle/>
          <a:p>
            <a:fld id="{C1F344F0-F1A1-4B68-854A-CA237DC59F8E}" type="slidenum">
              <a:rPr lang="en-US" smtClean="0"/>
              <a:pPr/>
              <a:t>5</a:t>
            </a:fld>
            <a:endParaRPr lang="en-US" dirty="0"/>
          </a:p>
        </p:txBody>
      </p:sp>
    </p:spTree>
    <p:extLst>
      <p:ext uri="{BB962C8B-B14F-4D97-AF65-F5344CB8AC3E}">
        <p14:creationId xmlns:p14="http://schemas.microsoft.com/office/powerpoint/2010/main" val="3367852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State Revenues and budget surplus followed similar pattern due to recovering economy and success of vaccinations</a:t>
            </a:r>
          </a:p>
          <a:p>
            <a:endParaRPr lang="en-US" dirty="0"/>
          </a:p>
          <a:p>
            <a:r>
              <a:rPr lang="en-US" dirty="0"/>
              <a:t>30+ average FC $1.8 M</a:t>
            </a:r>
          </a:p>
          <a:p>
            <a:r>
              <a:rPr lang="en-US" dirty="0"/>
              <a:t>10 Year average $2.81M</a:t>
            </a:r>
          </a:p>
        </p:txBody>
      </p:sp>
      <p:sp>
        <p:nvSpPr>
          <p:cNvPr id="4" name="Slide Number Placeholder 3"/>
          <p:cNvSpPr>
            <a:spLocks noGrp="1"/>
          </p:cNvSpPr>
          <p:nvPr>
            <p:ph type="sldNum" sz="quarter" idx="5"/>
          </p:nvPr>
        </p:nvSpPr>
        <p:spPr/>
        <p:txBody>
          <a:bodyPr/>
          <a:lstStyle/>
          <a:p>
            <a:fld id="{C1F344F0-F1A1-4B68-854A-CA237DC59F8E}" type="slidenum">
              <a:rPr lang="en-US" smtClean="0"/>
              <a:pPr/>
              <a:t>6</a:t>
            </a:fld>
            <a:endParaRPr lang="en-US" dirty="0"/>
          </a:p>
        </p:txBody>
      </p:sp>
    </p:spTree>
    <p:extLst>
      <p:ext uri="{BB962C8B-B14F-4D97-AF65-F5344CB8AC3E}">
        <p14:creationId xmlns:p14="http://schemas.microsoft.com/office/powerpoint/2010/main" val="3140992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344F0-F1A1-4B68-854A-CA237DC59F8E}" type="slidenum">
              <a:rPr lang="en-US" smtClean="0"/>
              <a:pPr/>
              <a:t>7</a:t>
            </a:fld>
            <a:endParaRPr lang="en-US" dirty="0"/>
          </a:p>
        </p:txBody>
      </p:sp>
    </p:spTree>
    <p:extLst>
      <p:ext uri="{BB962C8B-B14F-4D97-AF65-F5344CB8AC3E}">
        <p14:creationId xmlns:p14="http://schemas.microsoft.com/office/powerpoint/2010/main" val="1422985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President Biden extended through April 1, 2022, 100% federal reimbursement through the Federal Emergency Management Agency’s Public Assistance Program for eligible costs associated with ongoing COVID-19 recovery efforts and vaccine initiatives. The policy was set to expire Dec. 31. </a:t>
            </a:r>
          </a:p>
        </p:txBody>
      </p:sp>
      <p:sp>
        <p:nvSpPr>
          <p:cNvPr id="4" name="Slide Number Placeholder 3"/>
          <p:cNvSpPr>
            <a:spLocks noGrp="1"/>
          </p:cNvSpPr>
          <p:nvPr>
            <p:ph type="sldNum" sz="quarter" idx="5"/>
          </p:nvPr>
        </p:nvSpPr>
        <p:spPr/>
        <p:txBody>
          <a:bodyPr/>
          <a:lstStyle/>
          <a:p>
            <a:fld id="{C1F344F0-F1A1-4B68-854A-CA237DC59F8E}" type="slidenum">
              <a:rPr lang="en-US" smtClean="0"/>
              <a:pPr/>
              <a:t>8</a:t>
            </a:fld>
            <a:endParaRPr lang="en-US" dirty="0"/>
          </a:p>
        </p:txBody>
      </p:sp>
    </p:spTree>
    <p:extLst>
      <p:ext uri="{BB962C8B-B14F-4D97-AF65-F5344CB8AC3E}">
        <p14:creationId xmlns:p14="http://schemas.microsoft.com/office/powerpoint/2010/main" val="1006237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talk about sustainability in general terms during the budget process but what, specifically are we measuring to know we are achieving it?</a:t>
            </a:r>
          </a:p>
        </p:txBody>
      </p:sp>
      <p:sp>
        <p:nvSpPr>
          <p:cNvPr id="4" name="Slide Number Placeholder 3"/>
          <p:cNvSpPr>
            <a:spLocks noGrp="1"/>
          </p:cNvSpPr>
          <p:nvPr>
            <p:ph type="sldNum" sz="quarter" idx="10"/>
          </p:nvPr>
        </p:nvSpPr>
        <p:spPr/>
        <p:txBody>
          <a:bodyPr/>
          <a:lstStyle/>
          <a:p>
            <a:fld id="{C1F344F0-F1A1-4B68-854A-CA237DC59F8E}" type="slidenum">
              <a:rPr lang="en-US" smtClean="0"/>
              <a:pPr/>
              <a:t>10</a:t>
            </a:fld>
            <a:endParaRPr lang="en-US" dirty="0"/>
          </a:p>
        </p:txBody>
      </p:sp>
    </p:spTree>
    <p:extLst>
      <p:ext uri="{BB962C8B-B14F-4D97-AF65-F5344CB8AC3E}">
        <p14:creationId xmlns:p14="http://schemas.microsoft.com/office/powerpoint/2010/main" val="264227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6AC429-4ABA-468D-A177-5856B61B1D9A}" type="datetimeFigureOut">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B9D117-5283-4AF4-9E80-5C8BCF4567D6}"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6AC429-4ABA-468D-A177-5856B61B1D9A}" type="datetimeFigureOut">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B9D117-5283-4AF4-9E80-5C8BCF4567D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6AC429-4ABA-468D-A177-5856B61B1D9A}" type="datetimeFigureOut">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B9D117-5283-4AF4-9E80-5C8BCF4567D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6AC429-4ABA-468D-A177-5856B61B1D9A}" type="datetimeFigureOut">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B9D117-5283-4AF4-9E80-5C8BCF4567D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6AC429-4ABA-468D-A177-5856B61B1D9A}" type="datetimeFigureOut">
              <a:rPr lang="en-US" smtClean="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B9D117-5283-4AF4-9E80-5C8BCF4567D6}"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6AC429-4ABA-468D-A177-5856B61B1D9A}" type="datetimeFigureOut">
              <a:rPr lang="en-US" smtClean="0"/>
              <a:pPr/>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B9D117-5283-4AF4-9E80-5C8BCF4567D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6AC429-4ABA-468D-A177-5856B61B1D9A}" type="datetimeFigureOut">
              <a:rPr lang="en-US" smtClean="0"/>
              <a:pPr/>
              <a:t>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B9D117-5283-4AF4-9E80-5C8BCF4567D6}"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6AC429-4ABA-468D-A177-5856B61B1D9A}" type="datetimeFigureOut">
              <a:rPr lang="en-US" smtClean="0"/>
              <a:pPr/>
              <a:t>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B9D117-5283-4AF4-9E80-5C8BCF4567D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AC429-4ABA-468D-A177-5856B61B1D9A}" type="datetimeFigureOut">
              <a:rPr lang="en-US" smtClean="0"/>
              <a:pPr/>
              <a:t>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B9D117-5283-4AF4-9E80-5C8BCF4567D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6AC429-4ABA-468D-A177-5856B61B1D9A}" type="datetimeFigureOut">
              <a:rPr lang="en-US" smtClean="0"/>
              <a:pPr/>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B9D117-5283-4AF4-9E80-5C8BCF4567D6}"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6AC429-4ABA-468D-A177-5856B61B1D9A}" type="datetimeFigureOut">
              <a:rPr lang="en-US" smtClean="0"/>
              <a:pPr/>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B9D117-5283-4AF4-9E80-5C8BCF4567D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46AC429-4ABA-468D-A177-5856B61B1D9A}" type="datetimeFigureOut">
              <a:rPr lang="en-US" smtClean="0"/>
              <a:pPr/>
              <a:t>1/4/2022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4B9D117-5283-4AF4-9E80-5C8BCF4567D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83460" y="3061395"/>
            <a:ext cx="2743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Northborough Town Seal - Roun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3002" y="685800"/>
            <a:ext cx="1465263" cy="146208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2861005" y="5644608"/>
            <a:ext cx="63116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dirty="0">
                <a:ln>
                  <a:noFill/>
                </a:ln>
                <a:solidFill>
                  <a:schemeClr val="tx1"/>
                </a:solidFill>
                <a:effectLst/>
                <a:latin typeface="Arial" pitchFamily="34" charset="0"/>
                <a:cs typeface="Arial" pitchFamily="34" charset="0"/>
              </a:rPr>
            </a:br>
            <a:endParaRPr kumimoji="0" lang="en-US"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FTM Report covers the period July 1, 2011 (FY2012) through June 30, 2022 (FY2022)</a:t>
            </a:r>
            <a:endParaRPr kumimoji="0" lang="en-US" sz="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7" name="Rectangle 6"/>
          <p:cNvSpPr/>
          <p:nvPr/>
        </p:nvSpPr>
        <p:spPr>
          <a:xfrm>
            <a:off x="1524000" y="1676400"/>
            <a:ext cx="6096000" cy="1384995"/>
          </a:xfrm>
          <a:prstGeom prst="rect">
            <a:avLst/>
          </a:prstGeom>
        </p:spPr>
        <p:txBody>
          <a:bodyPr wrap="square">
            <a:spAutoFit/>
          </a:bodyPr>
          <a:lstStyle/>
          <a:p>
            <a:pPr lvl="0" algn="ctr" fontAlgn="base">
              <a:spcBef>
                <a:spcPct val="0"/>
              </a:spcBef>
              <a:spcAft>
                <a:spcPct val="0"/>
              </a:spcAft>
            </a:pPr>
            <a:r>
              <a:rPr lang="en-US" sz="2800" b="1" dirty="0">
                <a:solidFill>
                  <a:prstClr val="black"/>
                </a:solidFill>
                <a:latin typeface="Times New Roman" pitchFamily="18" charset="0"/>
                <a:ea typeface="Times New Roman" pitchFamily="18" charset="0"/>
                <a:cs typeface="Times New Roman" pitchFamily="18" charset="0"/>
              </a:rPr>
              <a:t>Town of Northborough, MA</a:t>
            </a:r>
            <a:endParaRPr lang="en-US" sz="600" dirty="0">
              <a:solidFill>
                <a:prstClr val="black"/>
              </a:solidFill>
              <a:latin typeface="Times New Roman" pitchFamily="18" charset="0"/>
              <a:cs typeface="Times New Roman" pitchFamily="18" charset="0"/>
            </a:endParaRPr>
          </a:p>
          <a:p>
            <a:pPr lvl="0" algn="ctr" eaLnBrk="0" fontAlgn="base" hangingPunct="0">
              <a:spcBef>
                <a:spcPct val="0"/>
              </a:spcBef>
              <a:spcAft>
                <a:spcPct val="0"/>
              </a:spcAft>
            </a:pPr>
            <a:r>
              <a:rPr lang="en-US" sz="2800" b="1" dirty="0">
                <a:solidFill>
                  <a:prstClr val="black"/>
                </a:solidFill>
                <a:latin typeface="Times New Roman" pitchFamily="18" charset="0"/>
                <a:ea typeface="Times New Roman" pitchFamily="18" charset="0"/>
                <a:cs typeface="Times New Roman" pitchFamily="18" charset="0"/>
              </a:rPr>
              <a:t>Financial Trend Monitoring Report</a:t>
            </a:r>
            <a:endParaRPr lang="en-US" sz="600" dirty="0">
              <a:solidFill>
                <a:prstClr val="black"/>
              </a:solidFill>
              <a:latin typeface="Times New Roman" pitchFamily="18" charset="0"/>
              <a:cs typeface="Times New Roman" pitchFamily="18" charset="0"/>
            </a:endParaRPr>
          </a:p>
          <a:p>
            <a:pPr lvl="0" algn="ctr" eaLnBrk="0" fontAlgn="base" hangingPunct="0">
              <a:spcBef>
                <a:spcPct val="0"/>
              </a:spcBef>
              <a:spcAft>
                <a:spcPct val="0"/>
              </a:spcAft>
            </a:pPr>
            <a:r>
              <a:rPr lang="en-US" sz="2800" b="1" dirty="0">
                <a:solidFill>
                  <a:prstClr val="black"/>
                </a:solidFill>
                <a:latin typeface="Times New Roman" pitchFamily="18" charset="0"/>
                <a:ea typeface="Times New Roman" pitchFamily="18" charset="0"/>
                <a:cs typeface="Times New Roman" pitchFamily="18" charset="0"/>
              </a:rPr>
              <a:t>Fiscal Year 2022</a:t>
            </a:r>
            <a:endParaRPr lang="en-US" sz="6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747923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lumMod val="75000"/>
                  </a:schemeClr>
                </a:solidFill>
              </a:rPr>
              <a:t>What is Financial Condition?</a:t>
            </a:r>
          </a:p>
        </p:txBody>
      </p:sp>
      <p:sp>
        <p:nvSpPr>
          <p:cNvPr id="3" name="Content Placeholder 2"/>
          <p:cNvSpPr>
            <a:spLocks noGrp="1"/>
          </p:cNvSpPr>
          <p:nvPr>
            <p:ph idx="1"/>
          </p:nvPr>
        </p:nvSpPr>
        <p:spPr/>
        <p:txBody>
          <a:bodyPr>
            <a:normAutofit lnSpcReduction="10000"/>
          </a:bodyPr>
          <a:lstStyle/>
          <a:p>
            <a:endParaRPr lang="en-US" sz="1200" dirty="0"/>
          </a:p>
          <a:p>
            <a:pPr marL="0" indent="0">
              <a:buNone/>
            </a:pPr>
            <a:r>
              <a:rPr lang="en-US" u="sng" dirty="0"/>
              <a:t>Financial condition is broadly defined as the ability of a Town to:</a:t>
            </a:r>
          </a:p>
          <a:p>
            <a:pPr>
              <a:lnSpc>
                <a:spcPct val="150000"/>
              </a:lnSpc>
            </a:pPr>
            <a:r>
              <a:rPr lang="en-US" dirty="0"/>
              <a:t>Maintain existing service levels, </a:t>
            </a:r>
          </a:p>
          <a:p>
            <a:pPr>
              <a:lnSpc>
                <a:spcPct val="150000"/>
              </a:lnSpc>
            </a:pPr>
            <a:r>
              <a:rPr lang="en-US" dirty="0"/>
              <a:t>Withstand local and regional economic disruptions, and </a:t>
            </a:r>
          </a:p>
          <a:p>
            <a:pPr>
              <a:lnSpc>
                <a:spcPct val="150000"/>
              </a:lnSpc>
            </a:pPr>
            <a:r>
              <a:rPr lang="en-US" dirty="0"/>
              <a:t>Meet the demands of natural growth, decline, and change.</a:t>
            </a:r>
          </a:p>
          <a:p>
            <a:pPr marL="0" indent="0">
              <a:lnSpc>
                <a:spcPct val="150000"/>
              </a:lnSpc>
              <a:buNone/>
            </a:pPr>
            <a:r>
              <a:rPr lang="en-US" sz="1200" dirty="0"/>
              <a:t>	</a:t>
            </a:r>
          </a:p>
          <a:p>
            <a:pPr marL="0" indent="0">
              <a:lnSpc>
                <a:spcPct val="150000"/>
              </a:lnSpc>
              <a:buNone/>
            </a:pPr>
            <a:r>
              <a:rPr lang="en-US" dirty="0"/>
              <a:t>	**The FTMS Report is designed to objectively 	   		measure Financial Condition**</a:t>
            </a:r>
          </a:p>
          <a:p>
            <a:endParaRPr lang="en-US" dirty="0"/>
          </a:p>
          <a:p>
            <a:endParaRPr lang="en-US" dirty="0"/>
          </a:p>
        </p:txBody>
      </p:sp>
    </p:spTree>
    <p:extLst>
      <p:ext uri="{BB962C8B-B14F-4D97-AF65-F5344CB8AC3E}">
        <p14:creationId xmlns:p14="http://schemas.microsoft.com/office/powerpoint/2010/main" val="876589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lumMod val="75000"/>
                  </a:schemeClr>
                </a:solidFill>
              </a:rPr>
              <a:t>Aspects of Financial Condition</a:t>
            </a:r>
          </a:p>
        </p:txBody>
      </p:sp>
      <p:sp>
        <p:nvSpPr>
          <p:cNvPr id="3" name="Content Placeholder 2"/>
          <p:cNvSpPr>
            <a:spLocks noGrp="1"/>
          </p:cNvSpPr>
          <p:nvPr>
            <p:ph idx="1"/>
          </p:nvPr>
        </p:nvSpPr>
        <p:spPr/>
        <p:txBody>
          <a:bodyPr/>
          <a:lstStyle/>
          <a:p>
            <a:pPr lvl="0">
              <a:spcAft>
                <a:spcPts val="600"/>
              </a:spcAft>
            </a:pPr>
            <a:r>
              <a:rPr lang="en-US" u="sng" dirty="0"/>
              <a:t>Cash Solvency</a:t>
            </a:r>
            <a:r>
              <a:rPr lang="en-US" dirty="0"/>
              <a:t>: The Town’s ability to pay immediate obligations during the next 30-60 days</a:t>
            </a:r>
          </a:p>
          <a:p>
            <a:pPr lvl="0">
              <a:spcAft>
                <a:spcPts val="600"/>
              </a:spcAft>
            </a:pPr>
            <a:r>
              <a:rPr lang="en-US" u="sng" dirty="0"/>
              <a:t>Budgetary Solvency</a:t>
            </a:r>
            <a:r>
              <a:rPr lang="en-US" dirty="0"/>
              <a:t>: Its ability to pay financial obligations within the current fiscal period (balanced Fiscal Year)</a:t>
            </a:r>
          </a:p>
          <a:p>
            <a:pPr lvl="0">
              <a:spcAft>
                <a:spcPts val="600"/>
              </a:spcAft>
            </a:pPr>
            <a:r>
              <a:rPr lang="en-US" u="sng" dirty="0"/>
              <a:t>Long-Run Solvency</a:t>
            </a:r>
            <a:r>
              <a:rPr lang="en-US" dirty="0"/>
              <a:t>:  Its ability to continue paying obligations in future fiscal periods (debt, pensions, etc.)</a:t>
            </a:r>
          </a:p>
          <a:p>
            <a:pPr lvl="0">
              <a:spcAft>
                <a:spcPts val="600"/>
              </a:spcAft>
            </a:pPr>
            <a:r>
              <a:rPr lang="en-US" u="sng" dirty="0"/>
              <a:t>Service-Level Solvency</a:t>
            </a:r>
            <a:r>
              <a:rPr lang="en-US" dirty="0"/>
              <a:t>: The Town’s ability to continue providing the level of services expected by its residents</a:t>
            </a:r>
          </a:p>
          <a:p>
            <a:endParaRPr lang="en-US" dirty="0"/>
          </a:p>
          <a:p>
            <a:endParaRPr lang="en-US" dirty="0"/>
          </a:p>
        </p:txBody>
      </p:sp>
    </p:spTree>
    <p:extLst>
      <p:ext uri="{BB962C8B-B14F-4D97-AF65-F5344CB8AC3E}">
        <p14:creationId xmlns:p14="http://schemas.microsoft.com/office/powerpoint/2010/main" val="973986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tx2">
                    <a:lumMod val="75000"/>
                  </a:schemeClr>
                </a:solidFill>
              </a:rPr>
              <a:t>Financial Trend Monitoring System </a:t>
            </a:r>
          </a:p>
        </p:txBody>
      </p:sp>
      <p:sp>
        <p:nvSpPr>
          <p:cNvPr id="3" name="Content Placeholder 2"/>
          <p:cNvSpPr>
            <a:spLocks noGrp="1"/>
          </p:cNvSpPr>
          <p:nvPr>
            <p:ph idx="1"/>
          </p:nvPr>
        </p:nvSpPr>
        <p:spPr/>
        <p:txBody>
          <a:bodyPr>
            <a:normAutofit/>
          </a:bodyPr>
          <a:lstStyle/>
          <a:p>
            <a:pPr>
              <a:spcAft>
                <a:spcPts val="1200"/>
              </a:spcAft>
            </a:pPr>
            <a:r>
              <a:rPr lang="en-US" dirty="0"/>
              <a:t>Key financial indicators are analyzed in order to assess the financial direction of the Town. Many of the same benchmarks used by the credit rating industry.</a:t>
            </a:r>
          </a:p>
          <a:p>
            <a:pPr>
              <a:spcAft>
                <a:spcPts val="1200"/>
              </a:spcAft>
            </a:pPr>
            <a:r>
              <a:rPr lang="en-US" dirty="0"/>
              <a:t>The full report is designed to bring issues and opportunities to the attention of decision-makers through a systematic method of trend analysis.</a:t>
            </a:r>
          </a:p>
          <a:p>
            <a:pPr>
              <a:spcAft>
                <a:spcPts val="1200"/>
              </a:spcAft>
            </a:pPr>
            <a:r>
              <a:rPr lang="en-US" dirty="0"/>
              <a:t>Report developed using the ICMA manual entitled </a:t>
            </a:r>
            <a:r>
              <a:rPr lang="en-US" u="sng" dirty="0"/>
              <a:t>Evaluating Financial Condition, A Handbook for Local Government.</a:t>
            </a:r>
            <a:endParaRPr lang="en-US" dirty="0"/>
          </a:p>
          <a:p>
            <a:pPr>
              <a:spcAft>
                <a:spcPts val="600"/>
              </a:spcAft>
            </a:pPr>
            <a:endParaRPr lang="en-US" dirty="0"/>
          </a:p>
          <a:p>
            <a:pPr>
              <a:spcAft>
                <a:spcPts val="600"/>
              </a:spcAft>
            </a:pPr>
            <a:endParaRPr lang="en-US" dirty="0"/>
          </a:p>
          <a:p>
            <a:endParaRPr lang="en-US" dirty="0"/>
          </a:p>
        </p:txBody>
      </p:sp>
    </p:spTree>
    <p:extLst>
      <p:ext uri="{BB962C8B-B14F-4D97-AF65-F5344CB8AC3E}">
        <p14:creationId xmlns:p14="http://schemas.microsoft.com/office/powerpoint/2010/main" val="3507579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75000"/>
                  </a:schemeClr>
                </a:solidFill>
              </a:rPr>
              <a:t>Purpose of the FTMS</a:t>
            </a:r>
          </a:p>
        </p:txBody>
      </p:sp>
      <p:sp>
        <p:nvSpPr>
          <p:cNvPr id="3" name="Content Placeholder 2"/>
          <p:cNvSpPr>
            <a:spLocks noGrp="1"/>
          </p:cNvSpPr>
          <p:nvPr>
            <p:ph idx="1"/>
          </p:nvPr>
        </p:nvSpPr>
        <p:spPr/>
        <p:txBody>
          <a:bodyPr/>
          <a:lstStyle/>
          <a:p>
            <a:pPr>
              <a:spcAft>
                <a:spcPts val="600"/>
              </a:spcAft>
            </a:pPr>
            <a:r>
              <a:rPr lang="en-US" dirty="0"/>
              <a:t>Gain understanding of the Town’s financial condition</a:t>
            </a:r>
          </a:p>
          <a:p>
            <a:pPr>
              <a:spcAft>
                <a:spcPts val="600"/>
              </a:spcAft>
            </a:pPr>
            <a:r>
              <a:rPr lang="en-US" dirty="0"/>
              <a:t>Identify hidden or emerging problems before they reach serious proportions</a:t>
            </a:r>
          </a:p>
          <a:p>
            <a:pPr>
              <a:spcAft>
                <a:spcPts val="600"/>
              </a:spcAft>
            </a:pPr>
            <a:r>
              <a:rPr lang="en-US" dirty="0"/>
              <a:t>Present a straightforward picture of strengths and weaknesses to Town Officials and citizens</a:t>
            </a:r>
          </a:p>
          <a:p>
            <a:pPr>
              <a:spcAft>
                <a:spcPts val="600"/>
              </a:spcAft>
            </a:pPr>
            <a:r>
              <a:rPr lang="en-US" dirty="0"/>
              <a:t>Reinforce the need for long-range considerations in the budget process</a:t>
            </a:r>
          </a:p>
          <a:p>
            <a:pPr>
              <a:spcAft>
                <a:spcPts val="600"/>
              </a:spcAft>
            </a:pPr>
            <a:r>
              <a:rPr lang="en-US" dirty="0"/>
              <a:t>Provide a starting place for reviewing and updating financial policies that guide decision-making</a:t>
            </a:r>
          </a:p>
          <a:p>
            <a:endParaRPr lang="en-US" dirty="0"/>
          </a:p>
          <a:p>
            <a:endParaRPr lang="en-US" dirty="0"/>
          </a:p>
        </p:txBody>
      </p:sp>
    </p:spTree>
    <p:extLst>
      <p:ext uri="{BB962C8B-B14F-4D97-AF65-F5344CB8AC3E}">
        <p14:creationId xmlns:p14="http://schemas.microsoft.com/office/powerpoint/2010/main" val="3178878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75000"/>
                  </a:schemeClr>
                </a:solidFill>
              </a:rPr>
              <a:t>Objectives of the FTMS</a:t>
            </a:r>
          </a:p>
        </p:txBody>
      </p:sp>
      <p:sp>
        <p:nvSpPr>
          <p:cNvPr id="3" name="Content Placeholder 2"/>
          <p:cNvSpPr>
            <a:spLocks noGrp="1"/>
          </p:cNvSpPr>
          <p:nvPr>
            <p:ph idx="1"/>
          </p:nvPr>
        </p:nvSpPr>
        <p:spPr/>
        <p:txBody>
          <a:bodyPr/>
          <a:lstStyle/>
          <a:p>
            <a:pPr lvl="0">
              <a:spcAft>
                <a:spcPts val="1200"/>
              </a:spcAft>
            </a:pPr>
            <a:r>
              <a:rPr lang="en-US" u="sng" dirty="0"/>
              <a:t>Predict</a:t>
            </a:r>
            <a:r>
              <a:rPr lang="en-US" dirty="0"/>
              <a:t>: so that the Town can be prepared to deal with fiscal distress before it becomes fiscal crisis</a:t>
            </a:r>
          </a:p>
          <a:p>
            <a:pPr lvl="0">
              <a:spcAft>
                <a:spcPts val="1200"/>
              </a:spcAft>
            </a:pPr>
            <a:r>
              <a:rPr lang="en-US" u="sng" dirty="0"/>
              <a:t>Avert</a:t>
            </a:r>
            <a:r>
              <a:rPr lang="en-US" dirty="0"/>
              <a:t>: and take action to avoid fiscal crisis</a:t>
            </a:r>
          </a:p>
          <a:p>
            <a:pPr lvl="0">
              <a:spcAft>
                <a:spcPts val="1200"/>
              </a:spcAft>
            </a:pPr>
            <a:r>
              <a:rPr lang="en-US" u="sng" dirty="0"/>
              <a:t>Mitigate</a:t>
            </a:r>
            <a:r>
              <a:rPr lang="en-US" dirty="0"/>
              <a:t>:  through corrective action and/or policy changes, regain sound financial footing, or at least contain the problem</a:t>
            </a:r>
          </a:p>
          <a:p>
            <a:pPr lvl="0">
              <a:spcAft>
                <a:spcPts val="1200"/>
              </a:spcAft>
            </a:pPr>
            <a:r>
              <a:rPr lang="en-US" u="sng" dirty="0"/>
              <a:t>Prevent</a:t>
            </a:r>
            <a:r>
              <a:rPr lang="en-US" dirty="0"/>
              <a:t>: a recurrence</a:t>
            </a:r>
            <a:r>
              <a:rPr lang="en-US" b="1" dirty="0"/>
              <a:t> </a:t>
            </a:r>
            <a:r>
              <a:rPr lang="en-US" dirty="0"/>
              <a:t>of fiscal distress</a:t>
            </a:r>
            <a:r>
              <a:rPr lang="en-US" b="1" dirty="0"/>
              <a:t> </a:t>
            </a:r>
            <a:r>
              <a:rPr lang="en-US" dirty="0"/>
              <a:t>after the Town addresses the current issue or crisis (e.g., reliance on one-time revenues or health insurance increases)</a:t>
            </a:r>
          </a:p>
          <a:p>
            <a:endParaRPr lang="en-US" dirty="0"/>
          </a:p>
        </p:txBody>
      </p:sp>
    </p:spTree>
    <p:extLst>
      <p:ext uri="{BB962C8B-B14F-4D97-AF65-F5344CB8AC3E}">
        <p14:creationId xmlns:p14="http://schemas.microsoft.com/office/powerpoint/2010/main" val="204142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75000"/>
                  </a:schemeClr>
                </a:solidFill>
              </a:rPr>
              <a:t>Fiscal Distress vs. Fiscal Crisis</a:t>
            </a:r>
          </a:p>
        </p:txBody>
      </p:sp>
      <p:sp>
        <p:nvSpPr>
          <p:cNvPr id="3" name="Content Placeholder 2"/>
          <p:cNvSpPr>
            <a:spLocks noGrp="1"/>
          </p:cNvSpPr>
          <p:nvPr>
            <p:ph idx="1"/>
          </p:nvPr>
        </p:nvSpPr>
        <p:spPr/>
        <p:txBody>
          <a:bodyPr/>
          <a:lstStyle/>
          <a:p>
            <a:pPr lvl="0"/>
            <a:endParaRPr lang="en-US" u="sng" dirty="0"/>
          </a:p>
          <a:p>
            <a:pPr lvl="0"/>
            <a:r>
              <a:rPr lang="en-US" u="sng" dirty="0"/>
              <a:t>Fiscal Distress</a:t>
            </a:r>
            <a:r>
              <a:rPr lang="en-US" dirty="0"/>
              <a:t>: temporary imbalance between the level of financial resources the Town has committed and its  potential available resources</a:t>
            </a:r>
          </a:p>
          <a:p>
            <a:pPr lvl="0"/>
            <a:endParaRPr lang="en-US" dirty="0"/>
          </a:p>
          <a:p>
            <a:pPr lvl="0"/>
            <a:r>
              <a:rPr lang="en-US" u="sng" dirty="0"/>
              <a:t>Fiscal Crisis</a:t>
            </a:r>
            <a:r>
              <a:rPr lang="en-US" dirty="0"/>
              <a:t>:  occurs when the local government can no longer pay its bills or provide existing levels of service</a:t>
            </a:r>
          </a:p>
          <a:p>
            <a:pPr marL="0" lvl="0" indent="0">
              <a:buNone/>
            </a:pPr>
            <a:endParaRPr lang="en-US" dirty="0"/>
          </a:p>
          <a:p>
            <a:r>
              <a:rPr lang="en-US" dirty="0"/>
              <a:t>Goal is to protect our policy-making ability by ensuring that important decisions are not controlled by financial problems or emergencies.  </a:t>
            </a:r>
          </a:p>
          <a:p>
            <a:pPr lvl="0"/>
            <a:endParaRPr lang="en-US" dirty="0"/>
          </a:p>
          <a:p>
            <a:endParaRPr lang="en-US" dirty="0"/>
          </a:p>
          <a:p>
            <a:endParaRPr lang="en-US" dirty="0"/>
          </a:p>
        </p:txBody>
      </p:sp>
    </p:spTree>
    <p:extLst>
      <p:ext uri="{BB962C8B-B14F-4D97-AF65-F5344CB8AC3E}">
        <p14:creationId xmlns:p14="http://schemas.microsoft.com/office/powerpoint/2010/main" val="2636252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Executive Summary</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949300383"/>
              </p:ext>
            </p:extLst>
          </p:nvPr>
        </p:nvGraphicFramePr>
        <p:xfrm>
          <a:off x="228600" y="1295396"/>
          <a:ext cx="8763001" cy="5181911"/>
        </p:xfrm>
        <a:graphic>
          <a:graphicData uri="http://schemas.openxmlformats.org/drawingml/2006/table">
            <a:tbl>
              <a:tblPr firstRow="1" firstCol="1" bandRow="1"/>
              <a:tblGrid>
                <a:gridCol w="722722">
                  <a:extLst>
                    <a:ext uri="{9D8B030D-6E8A-4147-A177-3AD203B41FA5}">
                      <a16:colId xmlns:a16="http://schemas.microsoft.com/office/drawing/2014/main" val="20000"/>
                    </a:ext>
                  </a:extLst>
                </a:gridCol>
                <a:gridCol w="5068478">
                  <a:extLst>
                    <a:ext uri="{9D8B030D-6E8A-4147-A177-3AD203B41FA5}">
                      <a16:colId xmlns:a16="http://schemas.microsoft.com/office/drawing/2014/main" val="20001"/>
                    </a:ext>
                  </a:extLst>
                </a:gridCol>
                <a:gridCol w="2971801">
                  <a:extLst>
                    <a:ext uri="{9D8B030D-6E8A-4147-A177-3AD203B41FA5}">
                      <a16:colId xmlns:a16="http://schemas.microsoft.com/office/drawing/2014/main" val="20002"/>
                    </a:ext>
                  </a:extLst>
                </a:gridCol>
              </a:tblGrid>
              <a:tr h="442855">
                <a:tc>
                  <a:txBody>
                    <a:bodyPr/>
                    <a:lstStyle/>
                    <a:p>
                      <a:pPr algn="l"/>
                      <a:endParaRPr lang="en-US" sz="1000" dirty="0">
                        <a:effectLst/>
                        <a:latin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0000"/>
                          </a:solidFill>
                          <a:effectLst/>
                          <a:latin typeface="Times New Roman"/>
                          <a:ea typeface="Times New Roman"/>
                        </a:rPr>
                        <a:t>Financial Indicator</a:t>
                      </a:r>
                      <a:endParaRPr lang="en-US" sz="1200" dirty="0">
                        <a:effectLst/>
                        <a:latin typeface="Times New Roman"/>
                        <a:ea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Times New Roman"/>
                          <a:ea typeface="Times New Roman"/>
                        </a:rPr>
                        <a:t>FY2022</a:t>
                      </a:r>
                      <a:endParaRPr lang="en-US" sz="1200" dirty="0">
                        <a:effectLst/>
                        <a:latin typeface="Times New Roman"/>
                        <a:ea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6444">
                <a:tc>
                  <a:txBody>
                    <a:bodyPr/>
                    <a:lstStyle/>
                    <a:p>
                      <a:pPr algn="l"/>
                      <a:endParaRPr lang="en-US" sz="1000" dirty="0">
                        <a:effectLst/>
                        <a:latin typeface="Times New Roman"/>
                      </a:endParaRPr>
                    </a:p>
                  </a:txBody>
                  <a:tcPr marL="68580" marR="68580" marT="0" marB="0" anchor="b">
                    <a:lnL>
                      <a:noFill/>
                    </a:lnL>
                    <a:lnR>
                      <a:noFill/>
                    </a:lnR>
                    <a:lnT>
                      <a:noFill/>
                    </a:lnT>
                    <a:lnB>
                      <a:noFill/>
                    </a:lnB>
                  </a:tcPr>
                </a:tc>
                <a:tc>
                  <a:txBody>
                    <a:bodyPr/>
                    <a:lstStyle/>
                    <a:p>
                      <a:pPr algn="l"/>
                      <a:endParaRPr lang="en-US" sz="1000" dirty="0">
                        <a:effectLst/>
                        <a:latin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endParaRPr lang="en-US" sz="1000" dirty="0">
                        <a:effectLst/>
                        <a:latin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1</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Property Tax Revenues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02"/>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2</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Uncollected Property Taxes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03"/>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3</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Revenues &amp; Expenditures per Capita</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a:t>
                      </a:r>
                    </a:p>
                  </a:txBody>
                  <a:tcPr marL="68580" marR="68580" marT="0" marB="0" anchor="b">
                    <a:lnL>
                      <a:noFill/>
                    </a:lnL>
                    <a:lnR>
                      <a:noFill/>
                    </a:lnR>
                    <a:lnT>
                      <a:noFill/>
                    </a:lnT>
                    <a:lnB>
                      <a:noFill/>
                    </a:lnB>
                  </a:tcPr>
                </a:tc>
                <a:extLst>
                  <a:ext uri="{0D108BD9-81ED-4DB2-BD59-A6C34878D82A}">
                    <a16:rowId xmlns:a16="http://schemas.microsoft.com/office/drawing/2014/main" val="10004"/>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4</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State Aid (Intergovernmental Revenues)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FF0000"/>
                          </a:solidFill>
                          <a:effectLst/>
                          <a:latin typeface="Times New Roman"/>
                          <a:ea typeface="Times New Roman"/>
                        </a:rPr>
                        <a:t>Unfavorable </a:t>
                      </a:r>
                      <a:endParaRPr lang="en-US" sz="2000" b="1" kern="1200" dirty="0">
                        <a:solidFill>
                          <a:srgbClr val="040404"/>
                        </a:solidFill>
                        <a:effectLst/>
                        <a:latin typeface="Times New Roman"/>
                        <a:ea typeface="Times New Roman"/>
                        <a:cs typeface="+mn-cs"/>
                      </a:endParaRPr>
                    </a:p>
                  </a:txBody>
                  <a:tcPr marL="68580" marR="68580" marT="0" marB="0" anchor="b">
                    <a:lnL>
                      <a:noFill/>
                    </a:lnL>
                    <a:lnR>
                      <a:noFill/>
                    </a:lnR>
                    <a:lnT>
                      <a:noFill/>
                    </a:lnT>
                    <a:lnB>
                      <a:noFill/>
                    </a:lnB>
                  </a:tcPr>
                </a:tc>
                <a:extLst>
                  <a:ext uri="{0D108BD9-81ED-4DB2-BD59-A6C34878D82A}">
                    <a16:rowId xmlns:a16="http://schemas.microsoft.com/office/drawing/2014/main" val="10005"/>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5</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Economic Growth Revenues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kern="1200" dirty="0">
                          <a:solidFill>
                            <a:srgbClr val="FF0000"/>
                          </a:solidFill>
                          <a:effectLst/>
                          <a:latin typeface="Times New Roman"/>
                          <a:ea typeface="Times New Roman"/>
                          <a:cs typeface="+mn-cs"/>
                        </a:rPr>
                        <a:t>Unfavorable</a:t>
                      </a:r>
                      <a:r>
                        <a:rPr lang="en-US" sz="2000" b="1" kern="1200" dirty="0">
                          <a:solidFill>
                            <a:srgbClr val="040404"/>
                          </a:solidFill>
                          <a:effectLst/>
                          <a:latin typeface="Times New Roman"/>
                          <a:ea typeface="Times New Roman"/>
                          <a:cs typeface="+mn-cs"/>
                        </a:rPr>
                        <a:t> / Uncertain</a:t>
                      </a:r>
                    </a:p>
                  </a:txBody>
                  <a:tcPr marL="68580" marR="68580" marT="0" marB="0" anchor="b">
                    <a:lnL>
                      <a:noFill/>
                    </a:lnL>
                    <a:lnR>
                      <a:noFill/>
                    </a:lnR>
                    <a:lnT>
                      <a:noFill/>
                    </a:lnT>
                    <a:lnB>
                      <a:noFill/>
                    </a:lnB>
                  </a:tcPr>
                </a:tc>
                <a:extLst>
                  <a:ext uri="{0D108BD9-81ED-4DB2-BD59-A6C34878D82A}">
                    <a16:rowId xmlns:a16="http://schemas.microsoft.com/office/drawing/2014/main" val="10006"/>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6</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Use of One-Time Revenues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07"/>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7</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Personnel Costs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0000"/>
                          </a:solidFill>
                          <a:effectLst/>
                          <a:latin typeface="Times New Roman"/>
                          <a:ea typeface="Times New Roman"/>
                        </a:rPr>
                        <a:t>Stable</a:t>
                      </a:r>
                      <a:endParaRPr lang="en-US" sz="2000" b="1" dirty="0">
                        <a:effectLst/>
                        <a:latin typeface="Times New Roman"/>
                        <a:ea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val="10008"/>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8</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Employee Benefits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40404"/>
                          </a:solidFill>
                          <a:effectLst/>
                          <a:latin typeface="Times New Roman"/>
                          <a:ea typeface="Times New Roman"/>
                        </a:rPr>
                        <a:t>Stable / Uncertain</a:t>
                      </a:r>
                    </a:p>
                  </a:txBody>
                  <a:tcPr marL="68580" marR="68580" marT="0" marB="0" anchor="b">
                    <a:lnL>
                      <a:noFill/>
                    </a:lnL>
                    <a:lnR>
                      <a:noFill/>
                    </a:lnR>
                    <a:lnT>
                      <a:noFill/>
                    </a:lnT>
                    <a:lnB>
                      <a:noFill/>
                    </a:lnB>
                  </a:tcPr>
                </a:tc>
                <a:extLst>
                  <a:ext uri="{0D108BD9-81ED-4DB2-BD59-A6C34878D82A}">
                    <a16:rowId xmlns:a16="http://schemas.microsoft.com/office/drawing/2014/main" val="10009"/>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9</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Pension Liability</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FF0000"/>
                          </a:solidFill>
                          <a:effectLst/>
                          <a:latin typeface="Times New Roman"/>
                          <a:ea typeface="Times New Roman"/>
                        </a:rPr>
                        <a:t>Unfavorable</a:t>
                      </a:r>
                      <a:endParaRPr lang="en-US" sz="2000" b="1" kern="1200" dirty="0">
                        <a:solidFill>
                          <a:srgbClr val="040404"/>
                        </a:solidFill>
                        <a:effectLst/>
                        <a:latin typeface="Times New Roman"/>
                        <a:ea typeface="Times New Roman"/>
                        <a:cs typeface="+mn-cs"/>
                      </a:endParaRPr>
                    </a:p>
                  </a:txBody>
                  <a:tcPr marL="68580" marR="68580" marT="0" marB="0" anchor="b">
                    <a:lnL>
                      <a:noFill/>
                    </a:lnL>
                    <a:lnR>
                      <a:noFill/>
                    </a:lnR>
                    <a:lnT>
                      <a:noFill/>
                    </a:lnT>
                    <a:lnB>
                      <a:noFill/>
                    </a:lnB>
                  </a:tcPr>
                </a:tc>
                <a:extLst>
                  <a:ext uri="{0D108BD9-81ED-4DB2-BD59-A6C34878D82A}">
                    <a16:rowId xmlns:a16="http://schemas.microsoft.com/office/drawing/2014/main" val="10010"/>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10</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Other Post Employment (OPEB) Liability</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FF0000"/>
                          </a:solidFill>
                          <a:effectLst/>
                          <a:latin typeface="Times New Roman"/>
                          <a:ea typeface="Times New Roman"/>
                        </a:rPr>
                        <a:t>Unfavorable / </a:t>
                      </a:r>
                      <a:r>
                        <a:rPr lang="en-US" sz="2000" b="1" kern="1200" dirty="0">
                          <a:solidFill>
                            <a:srgbClr val="040404"/>
                          </a:solidFill>
                          <a:effectLst/>
                          <a:latin typeface="Times New Roman"/>
                          <a:ea typeface="Times New Roman"/>
                          <a:cs typeface="+mn-cs"/>
                        </a:rPr>
                        <a:t>Improving</a:t>
                      </a:r>
                    </a:p>
                  </a:txBody>
                  <a:tcPr marL="68580" marR="68580" marT="0" marB="0" anchor="b">
                    <a:lnL>
                      <a:noFill/>
                    </a:lnL>
                    <a:lnR>
                      <a:noFill/>
                    </a:lnR>
                    <a:lnT>
                      <a:noFill/>
                    </a:lnT>
                    <a:lnB>
                      <a:noFill/>
                    </a:lnB>
                  </a:tcPr>
                </a:tc>
                <a:extLst>
                  <a:ext uri="{0D108BD9-81ED-4DB2-BD59-A6C34878D82A}">
                    <a16:rowId xmlns:a16="http://schemas.microsoft.com/office/drawing/2014/main" val="10011"/>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11</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Debt Service Expenditures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12"/>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12</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Financial Reserves/Fund Balance</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13"/>
                  </a:ext>
                </a:extLst>
              </a:tr>
              <a:tr h="609290">
                <a:tc>
                  <a:txBody>
                    <a:bodyPr/>
                    <a:lstStyle/>
                    <a:p>
                      <a:pPr marL="0" marR="0" algn="ctr"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13</a:t>
                      </a:r>
                    </a:p>
                    <a:p>
                      <a:pPr marL="0" marR="0" algn="ctr"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14</a:t>
                      </a:r>
                    </a:p>
                  </a:txBody>
                  <a:tcPr marL="68580" marR="68580" marT="0" marB="0" anchor="b">
                    <a:lnL>
                      <a:noFill/>
                    </a:lnL>
                    <a:lnR>
                      <a:noFill/>
                    </a:lnR>
                    <a:lnT>
                      <a:noFill/>
                    </a:lnT>
                    <a:lnB>
                      <a:noFill/>
                    </a:lnB>
                  </a:tcPr>
                </a:tc>
                <a:tc>
                  <a:txBody>
                    <a:bodyPr/>
                    <a:lstStyle/>
                    <a:p>
                      <a:pPr marL="0" marR="0" algn="l"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Capital Investment—Overall fixed asset values</a:t>
                      </a:r>
                    </a:p>
                    <a:p>
                      <a:pPr marL="0" marR="0" algn="l"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Capital Investment—Pavement Management</a:t>
                      </a:r>
                    </a:p>
                  </a:txBody>
                  <a:tcPr marL="68580" marR="68580" marT="0" marB="0" anchor="b">
                    <a:lnL>
                      <a:noFill/>
                    </a:lnL>
                    <a:lnR>
                      <a:noFill/>
                    </a:lnR>
                    <a:lnT>
                      <a:noFill/>
                    </a:lnT>
                    <a:lnB>
                      <a:noFill/>
                    </a:lnB>
                  </a:tcPr>
                </a:tc>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Times New Roman"/>
                          <a:ea typeface="Times New Roman"/>
                          <a:cs typeface="+mn-cs"/>
                        </a:rPr>
                        <a:t>Pending Audit</a:t>
                      </a:r>
                    </a:p>
                    <a:p>
                      <a:pPr marL="0" marR="0" algn="ctr">
                        <a:spcBef>
                          <a:spcPts val="0"/>
                        </a:spcBef>
                        <a:spcAft>
                          <a:spcPts val="0"/>
                        </a:spcAft>
                      </a:pPr>
                      <a:r>
                        <a:rPr lang="en-US" sz="2000" b="1" kern="1200" dirty="0">
                          <a:solidFill>
                            <a:srgbClr val="040404"/>
                          </a:solidFill>
                          <a:effectLst/>
                          <a:latin typeface="Times New Roman"/>
                          <a:ea typeface="Times New Roman"/>
                          <a:cs typeface="+mn-cs"/>
                        </a:rPr>
                        <a:t>Stable</a:t>
                      </a:r>
                    </a:p>
                  </a:txBody>
                  <a:tcPr marL="68580" marR="68580" marT="0" marB="0" anchor="b">
                    <a:lnL>
                      <a:noFill/>
                    </a:lnL>
                    <a:lnR>
                      <a:noFill/>
                    </a:lnR>
                    <a:lnT>
                      <a:noFill/>
                    </a:lnT>
                    <a:lnB>
                      <a:noFill/>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4066473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Executive Summary</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95080506"/>
              </p:ext>
            </p:extLst>
          </p:nvPr>
        </p:nvGraphicFramePr>
        <p:xfrm>
          <a:off x="228600" y="1295396"/>
          <a:ext cx="8763001" cy="5181911"/>
        </p:xfrm>
        <a:graphic>
          <a:graphicData uri="http://schemas.openxmlformats.org/drawingml/2006/table">
            <a:tbl>
              <a:tblPr firstRow="1" firstCol="1" bandRow="1"/>
              <a:tblGrid>
                <a:gridCol w="722722">
                  <a:extLst>
                    <a:ext uri="{9D8B030D-6E8A-4147-A177-3AD203B41FA5}">
                      <a16:colId xmlns:a16="http://schemas.microsoft.com/office/drawing/2014/main" val="20000"/>
                    </a:ext>
                  </a:extLst>
                </a:gridCol>
                <a:gridCol w="5068478">
                  <a:extLst>
                    <a:ext uri="{9D8B030D-6E8A-4147-A177-3AD203B41FA5}">
                      <a16:colId xmlns:a16="http://schemas.microsoft.com/office/drawing/2014/main" val="20001"/>
                    </a:ext>
                  </a:extLst>
                </a:gridCol>
                <a:gridCol w="2971801">
                  <a:extLst>
                    <a:ext uri="{9D8B030D-6E8A-4147-A177-3AD203B41FA5}">
                      <a16:colId xmlns:a16="http://schemas.microsoft.com/office/drawing/2014/main" val="20002"/>
                    </a:ext>
                  </a:extLst>
                </a:gridCol>
              </a:tblGrid>
              <a:tr h="442855">
                <a:tc>
                  <a:txBody>
                    <a:bodyPr/>
                    <a:lstStyle/>
                    <a:p>
                      <a:pPr algn="l"/>
                      <a:endParaRPr lang="en-US" sz="1000" dirty="0">
                        <a:effectLst/>
                        <a:latin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0000"/>
                          </a:solidFill>
                          <a:effectLst/>
                          <a:latin typeface="Times New Roman"/>
                          <a:ea typeface="Times New Roman"/>
                        </a:rPr>
                        <a:t>Financial Indicator</a:t>
                      </a:r>
                      <a:endParaRPr lang="en-US" sz="1200" dirty="0">
                        <a:effectLst/>
                        <a:latin typeface="Times New Roman"/>
                        <a:ea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Times New Roman"/>
                          <a:ea typeface="Times New Roman"/>
                        </a:rPr>
                        <a:t>FY2022</a:t>
                      </a:r>
                      <a:endParaRPr lang="en-US" sz="1200" dirty="0">
                        <a:effectLst/>
                        <a:latin typeface="Times New Roman"/>
                        <a:ea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6444">
                <a:tc>
                  <a:txBody>
                    <a:bodyPr/>
                    <a:lstStyle/>
                    <a:p>
                      <a:pPr algn="l"/>
                      <a:endParaRPr lang="en-US" sz="1000" dirty="0">
                        <a:effectLst/>
                        <a:latin typeface="Times New Roman"/>
                      </a:endParaRPr>
                    </a:p>
                  </a:txBody>
                  <a:tcPr marL="68580" marR="68580" marT="0" marB="0" anchor="b">
                    <a:lnL>
                      <a:noFill/>
                    </a:lnL>
                    <a:lnR>
                      <a:noFill/>
                    </a:lnR>
                    <a:lnT>
                      <a:noFill/>
                    </a:lnT>
                    <a:lnB>
                      <a:noFill/>
                    </a:lnB>
                  </a:tcPr>
                </a:tc>
                <a:tc>
                  <a:txBody>
                    <a:bodyPr/>
                    <a:lstStyle/>
                    <a:p>
                      <a:pPr algn="l"/>
                      <a:endParaRPr lang="en-US" sz="1000" dirty="0">
                        <a:effectLst/>
                        <a:latin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endParaRPr lang="en-US" sz="1000" dirty="0">
                        <a:effectLst/>
                        <a:latin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1</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Property Tax Revenues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02"/>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2</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Uncollected Property Taxes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03"/>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3</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Revenues &amp; Expenditures per Capita</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a:t>
                      </a:r>
                    </a:p>
                  </a:txBody>
                  <a:tcPr marL="68580" marR="68580" marT="0" marB="0" anchor="b">
                    <a:lnL>
                      <a:noFill/>
                    </a:lnL>
                    <a:lnR>
                      <a:noFill/>
                    </a:lnR>
                    <a:lnT>
                      <a:noFill/>
                    </a:lnT>
                    <a:lnB>
                      <a:noFill/>
                    </a:lnB>
                  </a:tcPr>
                </a:tc>
                <a:extLst>
                  <a:ext uri="{0D108BD9-81ED-4DB2-BD59-A6C34878D82A}">
                    <a16:rowId xmlns:a16="http://schemas.microsoft.com/office/drawing/2014/main" val="10004"/>
                  </a:ext>
                </a:extLst>
              </a:tr>
              <a:tr h="330251">
                <a:tc>
                  <a:txBody>
                    <a:bodyPr/>
                    <a:lstStyle/>
                    <a:p>
                      <a:pPr marL="0" marR="0" algn="ctr">
                        <a:spcBef>
                          <a:spcPts val="0"/>
                        </a:spcBef>
                        <a:spcAft>
                          <a:spcPts val="0"/>
                        </a:spcAft>
                      </a:pPr>
                      <a:r>
                        <a:rPr lang="en-US" sz="2000" dirty="0">
                          <a:solidFill>
                            <a:srgbClr val="000000"/>
                          </a:solidFill>
                          <a:effectLst/>
                          <a:highlight>
                            <a:srgbClr val="FFFF00"/>
                          </a:highlight>
                          <a:latin typeface="Times New Roman"/>
                          <a:ea typeface="Times New Roman"/>
                        </a:rPr>
                        <a:t>4</a:t>
                      </a:r>
                      <a:endParaRPr lang="en-US" sz="2000" dirty="0">
                        <a:effectLst/>
                        <a:highlight>
                          <a:srgbClr val="FFFF00"/>
                        </a:highlight>
                        <a:latin typeface="Times New Roman"/>
                        <a:ea typeface="Times New Roman"/>
                      </a:endParaRPr>
                    </a:p>
                  </a:txBody>
                  <a:tcPr marL="68580" marR="68580" marT="0" marB="0" anchor="b">
                    <a:lnL>
                      <a:noFill/>
                    </a:lnL>
                    <a:lnR>
                      <a:noFill/>
                    </a:lnR>
                    <a:lnT>
                      <a:noFill/>
                    </a:lnT>
                    <a:lnB>
                      <a:noFill/>
                    </a:lnB>
                    <a:solidFill>
                      <a:srgbClr val="FFFF00"/>
                    </a:solidFill>
                  </a:tcPr>
                </a:tc>
                <a:tc>
                  <a:txBody>
                    <a:bodyPr/>
                    <a:lstStyle/>
                    <a:p>
                      <a:pPr marL="0" marR="0" algn="l">
                        <a:spcBef>
                          <a:spcPts val="0"/>
                        </a:spcBef>
                        <a:spcAft>
                          <a:spcPts val="0"/>
                        </a:spcAft>
                      </a:pPr>
                      <a:r>
                        <a:rPr lang="en-US" sz="2000" dirty="0">
                          <a:solidFill>
                            <a:srgbClr val="000000"/>
                          </a:solidFill>
                          <a:effectLst/>
                          <a:highlight>
                            <a:srgbClr val="FFFF00"/>
                          </a:highlight>
                          <a:latin typeface="Times New Roman"/>
                          <a:ea typeface="Times New Roman"/>
                        </a:rPr>
                        <a:t>State Aid (Intergovernmental Revenues)</a:t>
                      </a:r>
                      <a:endParaRPr lang="en-US" sz="2000" dirty="0">
                        <a:effectLst/>
                        <a:highlight>
                          <a:srgbClr val="FFFF00"/>
                        </a:highlight>
                        <a:latin typeface="Times New Roman"/>
                        <a:ea typeface="Times New Roman"/>
                      </a:endParaRPr>
                    </a:p>
                  </a:txBody>
                  <a:tcPr marL="68580" marR="68580" marT="0" marB="0" anchor="b">
                    <a:lnL>
                      <a:noFill/>
                    </a:lnL>
                    <a:lnR>
                      <a:noFill/>
                    </a:lnR>
                    <a:lnT>
                      <a:noFill/>
                    </a:lnT>
                    <a:lnB>
                      <a:noFill/>
                    </a:lnB>
                    <a:solidFill>
                      <a:srgbClr val="FFFF00"/>
                    </a:solidFill>
                  </a:tcPr>
                </a:tc>
                <a:tc>
                  <a:txBody>
                    <a:bodyPr/>
                    <a:lstStyle/>
                    <a:p>
                      <a:pPr marL="0" marR="0" algn="ctr">
                        <a:spcBef>
                          <a:spcPts val="0"/>
                        </a:spcBef>
                        <a:spcAft>
                          <a:spcPts val="0"/>
                        </a:spcAft>
                      </a:pPr>
                      <a:r>
                        <a:rPr lang="en-US" sz="2000" b="1" dirty="0">
                          <a:solidFill>
                            <a:srgbClr val="FF0000"/>
                          </a:solidFill>
                          <a:effectLst/>
                          <a:highlight>
                            <a:srgbClr val="FFFF00"/>
                          </a:highlight>
                          <a:latin typeface="Times New Roman"/>
                          <a:ea typeface="Times New Roman"/>
                        </a:rPr>
                        <a:t>Unfavorable </a:t>
                      </a:r>
                      <a:endParaRPr lang="en-US" sz="2000" b="1" kern="1200" dirty="0">
                        <a:solidFill>
                          <a:srgbClr val="040404"/>
                        </a:solidFill>
                        <a:effectLst/>
                        <a:highlight>
                          <a:srgbClr val="FFFF00"/>
                        </a:highlight>
                        <a:latin typeface="Times New Roman"/>
                        <a:ea typeface="Times New Roman"/>
                        <a:cs typeface="+mn-cs"/>
                      </a:endParaRPr>
                    </a:p>
                  </a:txBody>
                  <a:tcPr marL="68580" marR="68580" marT="0" marB="0" anchor="b">
                    <a:lnL>
                      <a:noFill/>
                    </a:lnL>
                    <a:lnR>
                      <a:noFill/>
                    </a:lnR>
                    <a:lnT>
                      <a:noFill/>
                    </a:lnT>
                    <a:lnB>
                      <a:noFill/>
                    </a:lnB>
                    <a:solidFill>
                      <a:srgbClr val="FFFF00"/>
                    </a:solidFill>
                  </a:tcPr>
                </a:tc>
                <a:extLst>
                  <a:ext uri="{0D108BD9-81ED-4DB2-BD59-A6C34878D82A}">
                    <a16:rowId xmlns:a16="http://schemas.microsoft.com/office/drawing/2014/main" val="10005"/>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5</a:t>
                      </a:r>
                      <a:endParaRPr lang="en-US" sz="2000" dirty="0">
                        <a:effectLst/>
                        <a:latin typeface="Times New Roman"/>
                        <a:ea typeface="Times New Roman"/>
                      </a:endParaRPr>
                    </a:p>
                  </a:txBody>
                  <a:tcPr marL="68580" marR="68580" marT="0" marB="0" anchor="b">
                    <a:lnL>
                      <a:noFill/>
                    </a:lnL>
                    <a:lnR>
                      <a:noFill/>
                    </a:lnR>
                    <a:lnT>
                      <a:noFill/>
                    </a:lnT>
                    <a:lnB>
                      <a:noFill/>
                    </a:lnB>
                    <a:solidFill>
                      <a:srgbClr val="FFFF00"/>
                    </a:solidFill>
                  </a:tcPr>
                </a:tc>
                <a:tc>
                  <a:txBody>
                    <a:bodyPr/>
                    <a:lstStyle/>
                    <a:p>
                      <a:pPr marL="0" marR="0" algn="l">
                        <a:spcBef>
                          <a:spcPts val="0"/>
                        </a:spcBef>
                        <a:spcAft>
                          <a:spcPts val="0"/>
                        </a:spcAft>
                      </a:pPr>
                      <a:r>
                        <a:rPr lang="en-US" sz="2000" dirty="0">
                          <a:solidFill>
                            <a:srgbClr val="000000"/>
                          </a:solidFill>
                          <a:effectLst/>
                          <a:latin typeface="Times New Roman"/>
                          <a:ea typeface="Times New Roman"/>
                        </a:rPr>
                        <a:t>Economic Growth Revenues</a:t>
                      </a:r>
                      <a:endParaRPr lang="en-US" sz="2000" dirty="0">
                        <a:effectLst/>
                        <a:latin typeface="Times New Roman"/>
                        <a:ea typeface="Times New Roman"/>
                      </a:endParaRPr>
                    </a:p>
                  </a:txBody>
                  <a:tcPr marL="68580" marR="68580" marT="0" marB="0" anchor="b">
                    <a:lnL>
                      <a:noFill/>
                    </a:lnL>
                    <a:lnR>
                      <a:noFill/>
                    </a:lnR>
                    <a:lnT>
                      <a:noFill/>
                    </a:lnT>
                    <a:lnB>
                      <a:noFill/>
                    </a:lnB>
                    <a:solidFill>
                      <a:srgbClr val="FFFF00"/>
                    </a:solidFill>
                  </a:tcPr>
                </a:tc>
                <a:tc>
                  <a:txBody>
                    <a:bodyPr/>
                    <a:lstStyle/>
                    <a:p>
                      <a:pPr marL="0" marR="0" algn="ctr">
                        <a:spcBef>
                          <a:spcPts val="0"/>
                        </a:spcBef>
                        <a:spcAft>
                          <a:spcPts val="0"/>
                        </a:spcAft>
                      </a:pPr>
                      <a:r>
                        <a:rPr lang="en-US" sz="2000" b="1" kern="1200" dirty="0">
                          <a:solidFill>
                            <a:srgbClr val="FF0000"/>
                          </a:solidFill>
                          <a:effectLst/>
                          <a:highlight>
                            <a:srgbClr val="FFFF00"/>
                          </a:highlight>
                          <a:latin typeface="Times New Roman"/>
                          <a:ea typeface="Times New Roman"/>
                          <a:cs typeface="+mn-cs"/>
                        </a:rPr>
                        <a:t>Unfavorable</a:t>
                      </a:r>
                      <a:r>
                        <a:rPr lang="en-US" sz="2000" b="1" kern="1200" dirty="0">
                          <a:solidFill>
                            <a:srgbClr val="040404"/>
                          </a:solidFill>
                          <a:effectLst/>
                          <a:highlight>
                            <a:srgbClr val="FFFF00"/>
                          </a:highlight>
                          <a:latin typeface="Times New Roman"/>
                          <a:ea typeface="Times New Roman"/>
                          <a:cs typeface="+mn-cs"/>
                        </a:rPr>
                        <a:t> / Uncertain</a:t>
                      </a:r>
                    </a:p>
                  </a:txBody>
                  <a:tcPr marL="68580" marR="68580" marT="0" marB="0" anchor="b">
                    <a:lnL>
                      <a:noFill/>
                    </a:lnL>
                    <a:lnR>
                      <a:noFill/>
                    </a:lnR>
                    <a:lnT>
                      <a:noFill/>
                    </a:lnT>
                    <a:lnB>
                      <a:noFill/>
                    </a:lnB>
                    <a:solidFill>
                      <a:srgbClr val="FFFF00"/>
                    </a:solidFill>
                  </a:tcPr>
                </a:tc>
                <a:extLst>
                  <a:ext uri="{0D108BD9-81ED-4DB2-BD59-A6C34878D82A}">
                    <a16:rowId xmlns:a16="http://schemas.microsoft.com/office/drawing/2014/main" val="10006"/>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6</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Use of One-Time Revenues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07"/>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7</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Personnel Costs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0000"/>
                          </a:solidFill>
                          <a:effectLst/>
                          <a:latin typeface="Times New Roman"/>
                          <a:ea typeface="Times New Roman"/>
                        </a:rPr>
                        <a:t>Stable</a:t>
                      </a:r>
                      <a:endParaRPr lang="en-US" sz="2000" b="1" dirty="0">
                        <a:effectLst/>
                        <a:latin typeface="Times New Roman"/>
                        <a:ea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val="10008"/>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8</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Employee Benefits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40404"/>
                          </a:solidFill>
                          <a:effectLst/>
                          <a:latin typeface="Times New Roman"/>
                          <a:ea typeface="Times New Roman"/>
                        </a:rPr>
                        <a:t>Stable / Uncertain</a:t>
                      </a:r>
                    </a:p>
                  </a:txBody>
                  <a:tcPr marL="68580" marR="68580" marT="0" marB="0" anchor="b">
                    <a:lnL>
                      <a:noFill/>
                    </a:lnL>
                    <a:lnR>
                      <a:noFill/>
                    </a:lnR>
                    <a:lnT>
                      <a:noFill/>
                    </a:lnT>
                    <a:lnB>
                      <a:noFill/>
                    </a:lnB>
                  </a:tcPr>
                </a:tc>
                <a:extLst>
                  <a:ext uri="{0D108BD9-81ED-4DB2-BD59-A6C34878D82A}">
                    <a16:rowId xmlns:a16="http://schemas.microsoft.com/office/drawing/2014/main" val="10009"/>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9</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Pension Liability</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FF0000"/>
                          </a:solidFill>
                          <a:effectLst/>
                          <a:latin typeface="Times New Roman"/>
                          <a:ea typeface="Times New Roman"/>
                        </a:rPr>
                        <a:t>Unfavorable</a:t>
                      </a:r>
                      <a:endParaRPr lang="en-US" sz="2000" b="1" kern="1200" dirty="0">
                        <a:solidFill>
                          <a:srgbClr val="040404"/>
                        </a:solidFill>
                        <a:effectLst/>
                        <a:latin typeface="Times New Roman"/>
                        <a:ea typeface="Times New Roman"/>
                        <a:cs typeface="+mn-cs"/>
                      </a:endParaRPr>
                    </a:p>
                  </a:txBody>
                  <a:tcPr marL="68580" marR="68580" marT="0" marB="0" anchor="b">
                    <a:lnL>
                      <a:noFill/>
                    </a:lnL>
                    <a:lnR>
                      <a:noFill/>
                    </a:lnR>
                    <a:lnT>
                      <a:noFill/>
                    </a:lnT>
                    <a:lnB>
                      <a:noFill/>
                    </a:lnB>
                  </a:tcPr>
                </a:tc>
                <a:extLst>
                  <a:ext uri="{0D108BD9-81ED-4DB2-BD59-A6C34878D82A}">
                    <a16:rowId xmlns:a16="http://schemas.microsoft.com/office/drawing/2014/main" val="10010"/>
                  </a:ext>
                </a:extLst>
              </a:tr>
              <a:tr h="330251">
                <a:tc>
                  <a:txBody>
                    <a:bodyPr/>
                    <a:lstStyle/>
                    <a:p>
                      <a:pPr marL="0" marR="0" algn="ctr">
                        <a:spcBef>
                          <a:spcPts val="0"/>
                        </a:spcBef>
                        <a:spcAft>
                          <a:spcPts val="0"/>
                        </a:spcAft>
                      </a:pPr>
                      <a:r>
                        <a:rPr lang="en-US" sz="2000" dirty="0">
                          <a:solidFill>
                            <a:srgbClr val="000000"/>
                          </a:solidFill>
                          <a:effectLst/>
                          <a:highlight>
                            <a:srgbClr val="FFFF00"/>
                          </a:highlight>
                          <a:latin typeface="Times New Roman"/>
                          <a:ea typeface="Times New Roman"/>
                        </a:rPr>
                        <a:t>10</a:t>
                      </a:r>
                      <a:endParaRPr lang="en-US" sz="2000" dirty="0">
                        <a:effectLst/>
                        <a:highlight>
                          <a:srgbClr val="FFFF00"/>
                        </a:highlight>
                        <a:latin typeface="Times New Roman"/>
                        <a:ea typeface="Times New Roman"/>
                      </a:endParaRPr>
                    </a:p>
                  </a:txBody>
                  <a:tcPr marL="68580" marR="68580" marT="0" marB="0" anchor="b">
                    <a:lnL>
                      <a:noFill/>
                    </a:lnL>
                    <a:lnR>
                      <a:noFill/>
                    </a:lnR>
                    <a:lnT>
                      <a:noFill/>
                    </a:lnT>
                    <a:lnB>
                      <a:noFill/>
                    </a:lnB>
                    <a:solidFill>
                      <a:srgbClr val="FFFF00"/>
                    </a:solidFill>
                  </a:tcPr>
                </a:tc>
                <a:tc>
                  <a:txBody>
                    <a:bodyPr/>
                    <a:lstStyle/>
                    <a:p>
                      <a:pPr marL="0" marR="0" algn="l">
                        <a:spcBef>
                          <a:spcPts val="0"/>
                        </a:spcBef>
                        <a:spcAft>
                          <a:spcPts val="0"/>
                        </a:spcAft>
                      </a:pPr>
                      <a:r>
                        <a:rPr lang="en-US" sz="2000" dirty="0">
                          <a:solidFill>
                            <a:srgbClr val="000000"/>
                          </a:solidFill>
                          <a:effectLst/>
                          <a:highlight>
                            <a:srgbClr val="FFFF00"/>
                          </a:highlight>
                          <a:latin typeface="Times New Roman"/>
                          <a:ea typeface="Times New Roman"/>
                        </a:rPr>
                        <a:t>Other Post Employment (OPEB) Liability</a:t>
                      </a:r>
                      <a:endParaRPr lang="en-US" sz="2000" dirty="0">
                        <a:effectLst/>
                        <a:highlight>
                          <a:srgbClr val="FFFF00"/>
                        </a:highlight>
                        <a:latin typeface="Times New Roman"/>
                        <a:ea typeface="Times New Roman"/>
                      </a:endParaRPr>
                    </a:p>
                  </a:txBody>
                  <a:tcPr marL="68580" marR="68580" marT="0" marB="0" anchor="b">
                    <a:lnL>
                      <a:noFill/>
                    </a:lnL>
                    <a:lnR>
                      <a:noFill/>
                    </a:lnR>
                    <a:lnT>
                      <a:noFill/>
                    </a:lnT>
                    <a:lnB>
                      <a:noFill/>
                    </a:lnB>
                    <a:solidFill>
                      <a:srgbClr val="FFFF00"/>
                    </a:solidFill>
                  </a:tcPr>
                </a:tc>
                <a:tc>
                  <a:txBody>
                    <a:bodyPr/>
                    <a:lstStyle/>
                    <a:p>
                      <a:pPr marL="0" marR="0" algn="ctr">
                        <a:spcBef>
                          <a:spcPts val="0"/>
                        </a:spcBef>
                        <a:spcAft>
                          <a:spcPts val="0"/>
                        </a:spcAft>
                      </a:pPr>
                      <a:r>
                        <a:rPr lang="en-US" sz="2000" b="1" dirty="0">
                          <a:solidFill>
                            <a:srgbClr val="FF0000"/>
                          </a:solidFill>
                          <a:effectLst/>
                          <a:highlight>
                            <a:srgbClr val="FFFF00"/>
                          </a:highlight>
                          <a:latin typeface="Times New Roman"/>
                          <a:ea typeface="Times New Roman"/>
                        </a:rPr>
                        <a:t>Unfavorable / </a:t>
                      </a:r>
                      <a:r>
                        <a:rPr lang="en-US" sz="2000" b="1" kern="1200" dirty="0">
                          <a:solidFill>
                            <a:srgbClr val="040404"/>
                          </a:solidFill>
                          <a:effectLst/>
                          <a:highlight>
                            <a:srgbClr val="FFFF00"/>
                          </a:highlight>
                          <a:latin typeface="Times New Roman"/>
                          <a:ea typeface="Times New Roman"/>
                          <a:cs typeface="+mn-cs"/>
                        </a:rPr>
                        <a:t>Improving</a:t>
                      </a:r>
                    </a:p>
                  </a:txBody>
                  <a:tcPr marL="68580" marR="68580" marT="0" marB="0" anchor="b">
                    <a:lnL>
                      <a:noFill/>
                    </a:lnL>
                    <a:lnR>
                      <a:noFill/>
                    </a:lnR>
                    <a:lnT>
                      <a:noFill/>
                    </a:lnT>
                    <a:lnB>
                      <a:noFill/>
                    </a:lnB>
                    <a:solidFill>
                      <a:srgbClr val="FFFF00"/>
                    </a:solidFill>
                  </a:tcPr>
                </a:tc>
                <a:extLst>
                  <a:ext uri="{0D108BD9-81ED-4DB2-BD59-A6C34878D82A}">
                    <a16:rowId xmlns:a16="http://schemas.microsoft.com/office/drawing/2014/main" val="10011"/>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11</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Debt Service Expenditures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12"/>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12</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Financial Reserves/Fund Balance</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13"/>
                  </a:ext>
                </a:extLst>
              </a:tr>
              <a:tr h="609290">
                <a:tc>
                  <a:txBody>
                    <a:bodyPr/>
                    <a:lstStyle/>
                    <a:p>
                      <a:pPr marL="0" marR="0" algn="ctr"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13</a:t>
                      </a:r>
                    </a:p>
                    <a:p>
                      <a:pPr marL="0" marR="0" algn="ctr"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14</a:t>
                      </a:r>
                    </a:p>
                  </a:txBody>
                  <a:tcPr marL="68580" marR="68580" marT="0" marB="0" anchor="b">
                    <a:lnL>
                      <a:noFill/>
                    </a:lnL>
                    <a:lnR>
                      <a:noFill/>
                    </a:lnR>
                    <a:lnT>
                      <a:noFill/>
                    </a:lnT>
                    <a:lnB>
                      <a:noFill/>
                    </a:lnB>
                  </a:tcPr>
                </a:tc>
                <a:tc>
                  <a:txBody>
                    <a:bodyPr/>
                    <a:lstStyle/>
                    <a:p>
                      <a:pPr marL="0" marR="0" algn="l"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Capital Investment—Overall fixed asset values</a:t>
                      </a:r>
                    </a:p>
                    <a:p>
                      <a:pPr marL="0" marR="0" algn="l"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Capital Investment—Pavement Management</a:t>
                      </a:r>
                    </a:p>
                  </a:txBody>
                  <a:tcPr marL="68580" marR="68580" marT="0" marB="0" anchor="b">
                    <a:lnL>
                      <a:noFill/>
                    </a:lnL>
                    <a:lnR>
                      <a:noFill/>
                    </a:lnR>
                    <a:lnT>
                      <a:noFill/>
                    </a:lnT>
                    <a:lnB>
                      <a:noFill/>
                    </a:lnB>
                  </a:tcPr>
                </a:tc>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Times New Roman"/>
                          <a:ea typeface="Times New Roman"/>
                          <a:cs typeface="+mn-cs"/>
                        </a:rPr>
                        <a:t>Pending Audit</a:t>
                      </a:r>
                    </a:p>
                    <a:p>
                      <a:pPr marL="0" marR="0" algn="ctr">
                        <a:spcBef>
                          <a:spcPts val="0"/>
                        </a:spcBef>
                        <a:spcAft>
                          <a:spcPts val="0"/>
                        </a:spcAft>
                      </a:pPr>
                      <a:r>
                        <a:rPr lang="en-US" sz="2000" b="1" kern="1200" dirty="0">
                          <a:solidFill>
                            <a:srgbClr val="040404"/>
                          </a:solidFill>
                          <a:effectLst/>
                          <a:latin typeface="Times New Roman"/>
                          <a:ea typeface="Times New Roman"/>
                          <a:cs typeface="+mn-cs"/>
                        </a:rPr>
                        <a:t>Stable</a:t>
                      </a:r>
                    </a:p>
                  </a:txBody>
                  <a:tcPr marL="68580" marR="68580" marT="0" marB="0" anchor="b">
                    <a:lnL>
                      <a:noFill/>
                    </a:lnL>
                    <a:lnR>
                      <a:noFill/>
                    </a:lnR>
                    <a:lnT>
                      <a:noFill/>
                    </a:lnT>
                    <a:lnB>
                      <a:noFill/>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599801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sp>
        <p:nvSpPr>
          <p:cNvPr id="3" name="Content Placeholder 2"/>
          <p:cNvSpPr>
            <a:spLocks noGrp="1"/>
          </p:cNvSpPr>
          <p:nvPr>
            <p:ph idx="1"/>
          </p:nvPr>
        </p:nvSpPr>
        <p:spPr>
          <a:xfrm>
            <a:off x="381000" y="4191000"/>
            <a:ext cx="8229600" cy="2209800"/>
          </a:xfrm>
        </p:spPr>
        <p:txBody>
          <a:bodyPr>
            <a:normAutofit lnSpcReduction="10000"/>
          </a:bodyPr>
          <a:lstStyle/>
          <a:p>
            <a:pPr lvl="1"/>
            <a:r>
              <a:rPr lang="en-US" dirty="0">
                <a:solidFill>
                  <a:srgbClr val="040404"/>
                </a:solidFill>
              </a:rPr>
              <a:t>Formula: Property Tax Revenues in constant dollars</a:t>
            </a:r>
          </a:p>
          <a:p>
            <a:pPr lvl="1"/>
            <a:r>
              <a:rPr lang="en-US" dirty="0">
                <a:solidFill>
                  <a:srgbClr val="040404"/>
                </a:solidFill>
              </a:rPr>
              <a:t>Warning: Declining tax revenues</a:t>
            </a:r>
          </a:p>
          <a:p>
            <a:pPr lvl="1"/>
            <a:r>
              <a:rPr lang="en-US" dirty="0">
                <a:solidFill>
                  <a:srgbClr val="040404"/>
                </a:solidFill>
              </a:rPr>
              <a:t>Trend:  </a:t>
            </a:r>
            <a:r>
              <a:rPr lang="en-US" b="1" dirty="0">
                <a:solidFill>
                  <a:srgbClr val="00B050"/>
                </a:solidFill>
              </a:rPr>
              <a:t>Favorable</a:t>
            </a:r>
          </a:p>
          <a:p>
            <a:pPr lvl="1"/>
            <a:r>
              <a:rPr lang="en-US" u="sng" dirty="0">
                <a:solidFill>
                  <a:srgbClr val="040404"/>
                </a:solidFill>
              </a:rPr>
              <a:t>Comments</a:t>
            </a:r>
            <a:r>
              <a:rPr lang="en-US" dirty="0">
                <a:solidFill>
                  <a:srgbClr val="040404"/>
                </a:solidFill>
              </a:rPr>
              <a:t>:  Taxes represent approximately 80% of the Town’s revenue, growth has exceeded the rate of inflation by 0.3% to 5.7% annually, depending on amounts of new growth, operational overrides and remaining unused levy capacity </a:t>
            </a:r>
          </a:p>
          <a:p>
            <a:pPr lvl="1"/>
            <a:endParaRPr lang="en-US" dirty="0"/>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5490172" y="517922"/>
            <a:ext cx="3561030" cy="466641"/>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1800" b="1" dirty="0">
                <a:solidFill>
                  <a:schemeClr val="tx2">
                    <a:lumMod val="75000"/>
                  </a:schemeClr>
                </a:solidFill>
                <a:latin typeface="Times New Roman" pitchFamily="18" charset="0"/>
                <a:cs typeface="Times New Roman" pitchFamily="18" charset="0"/>
              </a:rPr>
              <a:t>Indicator 1:  Property Tax Revenue</a:t>
            </a:r>
          </a:p>
        </p:txBody>
      </p:sp>
      <p:cxnSp>
        <p:nvCxnSpPr>
          <p:cNvPr id="10" name="Straight Connector 9"/>
          <p:cNvCxnSpPr/>
          <p:nvPr/>
        </p:nvCxnSpPr>
        <p:spPr>
          <a:xfrm>
            <a:off x="152400" y="1219200"/>
            <a:ext cx="8895030"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8" name="Chart 7">
            <a:extLst>
              <a:ext uri="{FF2B5EF4-FFF2-40B4-BE49-F238E27FC236}">
                <a16:creationId xmlns:a16="http://schemas.microsoft.com/office/drawing/2014/main" id="{00000000-0008-0000-0100-000005000000}"/>
              </a:ext>
            </a:extLst>
          </p:cNvPr>
          <p:cNvGraphicFramePr>
            <a:graphicFrameLocks/>
          </p:cNvGraphicFramePr>
          <p:nvPr>
            <p:extLst>
              <p:ext uri="{D42A27DB-BD31-4B8C-83A1-F6EECF244321}">
                <p14:modId xmlns:p14="http://schemas.microsoft.com/office/powerpoint/2010/main" val="793204273"/>
              </p:ext>
            </p:extLst>
          </p:nvPr>
        </p:nvGraphicFramePr>
        <p:xfrm>
          <a:off x="381000" y="1394258"/>
          <a:ext cx="8458200" cy="27967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4028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sp>
        <p:nvSpPr>
          <p:cNvPr id="3" name="Content Placeholder 2"/>
          <p:cNvSpPr>
            <a:spLocks noGrp="1"/>
          </p:cNvSpPr>
          <p:nvPr>
            <p:ph idx="1"/>
          </p:nvPr>
        </p:nvSpPr>
        <p:spPr>
          <a:xfrm>
            <a:off x="381000" y="4191000"/>
            <a:ext cx="8229600" cy="2209800"/>
          </a:xfrm>
        </p:spPr>
        <p:txBody>
          <a:bodyPr/>
          <a:lstStyle/>
          <a:p>
            <a:pPr lvl="1"/>
            <a:r>
              <a:rPr lang="en-US" dirty="0">
                <a:solidFill>
                  <a:srgbClr val="040404"/>
                </a:solidFill>
              </a:rPr>
              <a:t>Formula: Uncollected Property Taxes as % of Net Tax Levy</a:t>
            </a:r>
          </a:p>
          <a:p>
            <a:pPr lvl="1"/>
            <a:r>
              <a:rPr lang="en-US" dirty="0">
                <a:solidFill>
                  <a:srgbClr val="040404"/>
                </a:solidFill>
              </a:rPr>
              <a:t>Warning: Increasing uncollected property taxes </a:t>
            </a:r>
          </a:p>
          <a:p>
            <a:pPr lvl="1"/>
            <a:r>
              <a:rPr lang="en-US" dirty="0">
                <a:solidFill>
                  <a:srgbClr val="040404"/>
                </a:solidFill>
              </a:rPr>
              <a:t>Trend:</a:t>
            </a:r>
            <a:r>
              <a:rPr lang="en-US" b="1" dirty="0">
                <a:solidFill>
                  <a:srgbClr val="00B050"/>
                </a:solidFill>
              </a:rPr>
              <a:t> Favorable</a:t>
            </a:r>
            <a:endParaRPr lang="en-US" dirty="0">
              <a:solidFill>
                <a:srgbClr val="040404"/>
              </a:solidFill>
            </a:endParaRPr>
          </a:p>
          <a:p>
            <a:pPr lvl="1"/>
            <a:r>
              <a:rPr lang="en-US" u="sng" dirty="0">
                <a:solidFill>
                  <a:srgbClr val="040404"/>
                </a:solidFill>
              </a:rPr>
              <a:t>Comments</a:t>
            </a:r>
            <a:r>
              <a:rPr lang="en-US" dirty="0">
                <a:solidFill>
                  <a:srgbClr val="040404"/>
                </a:solidFill>
              </a:rPr>
              <a:t>: Collection rates below 95% are considered negative by bond rating agencies; Northborough’s collection rates are consistently between 98-99%</a:t>
            </a:r>
          </a:p>
          <a:p>
            <a:pPr lvl="1"/>
            <a:endParaRPr lang="en-US" dirty="0"/>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599915" y="385720"/>
            <a:ext cx="4447515" cy="60488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1800" b="1" dirty="0">
                <a:solidFill>
                  <a:schemeClr val="tx2">
                    <a:lumMod val="75000"/>
                  </a:schemeClr>
                </a:solidFill>
                <a:latin typeface="Times New Roman" pitchFamily="18" charset="0"/>
                <a:cs typeface="Times New Roman" pitchFamily="18" charset="0"/>
              </a:rPr>
              <a:t>Indicator  2:  Uncollected Property Tax Revenue</a:t>
            </a:r>
          </a:p>
        </p:txBody>
      </p:sp>
      <p:cxnSp>
        <p:nvCxnSpPr>
          <p:cNvPr id="10" name="Straight Connector 9"/>
          <p:cNvCxnSpPr/>
          <p:nvPr/>
        </p:nvCxnSpPr>
        <p:spPr>
          <a:xfrm>
            <a:off x="152400" y="1219200"/>
            <a:ext cx="8895030"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9" name="Chart 8">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3763840977"/>
              </p:ext>
            </p:extLst>
          </p:nvPr>
        </p:nvGraphicFramePr>
        <p:xfrm>
          <a:off x="152401" y="1447800"/>
          <a:ext cx="8839199" cy="274319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9891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lumMod val="75000"/>
                  </a:schemeClr>
                </a:solidFill>
              </a:rPr>
              <a:t>Agenda</a:t>
            </a:r>
          </a:p>
        </p:txBody>
      </p:sp>
      <p:sp>
        <p:nvSpPr>
          <p:cNvPr id="3" name="Content Placeholder 2"/>
          <p:cNvSpPr>
            <a:spLocks noGrp="1"/>
          </p:cNvSpPr>
          <p:nvPr>
            <p:ph idx="1"/>
          </p:nvPr>
        </p:nvSpPr>
        <p:spPr/>
        <p:txBody>
          <a:bodyPr>
            <a:normAutofit fontScale="77500" lnSpcReduction="20000"/>
          </a:bodyPr>
          <a:lstStyle/>
          <a:p>
            <a:pPr marL="0" indent="0">
              <a:lnSpc>
                <a:spcPct val="150000"/>
              </a:lnSpc>
              <a:spcAft>
                <a:spcPts val="600"/>
              </a:spcAft>
              <a:buNone/>
            </a:pPr>
            <a:r>
              <a:rPr lang="en-US" u="sng" dirty="0"/>
              <a:t>Purpose of the meeting is to “set the table” for the FY2023 budget process by:</a:t>
            </a:r>
          </a:p>
          <a:p>
            <a:pPr>
              <a:lnSpc>
                <a:spcPct val="150000"/>
              </a:lnSpc>
              <a:spcAft>
                <a:spcPts val="600"/>
              </a:spcAft>
            </a:pPr>
            <a:r>
              <a:rPr lang="en-US" dirty="0"/>
              <a:t>Reviewing Final FY2021 Budget Results</a:t>
            </a:r>
          </a:p>
          <a:p>
            <a:pPr>
              <a:lnSpc>
                <a:spcPct val="150000"/>
              </a:lnSpc>
              <a:spcAft>
                <a:spcPts val="600"/>
              </a:spcAft>
            </a:pPr>
            <a:r>
              <a:rPr lang="en-US" dirty="0"/>
              <a:t>Providing Status update on the FY2022 Budget</a:t>
            </a:r>
          </a:p>
          <a:p>
            <a:pPr>
              <a:lnSpc>
                <a:spcPct val="150000"/>
              </a:lnSpc>
              <a:spcAft>
                <a:spcPts val="600"/>
              </a:spcAft>
            </a:pPr>
            <a:r>
              <a:rPr lang="en-US" dirty="0"/>
              <a:t>Reviewing Financial Indicators for significant changes</a:t>
            </a:r>
          </a:p>
          <a:p>
            <a:pPr>
              <a:lnSpc>
                <a:spcPct val="150000"/>
              </a:lnSpc>
              <a:spcAft>
                <a:spcPts val="600"/>
              </a:spcAft>
            </a:pPr>
            <a:r>
              <a:rPr lang="en-US" dirty="0"/>
              <a:t>Reviewing Five-Year Financial Projections </a:t>
            </a:r>
          </a:p>
          <a:p>
            <a:pPr>
              <a:lnSpc>
                <a:spcPct val="150000"/>
              </a:lnSpc>
              <a:spcAft>
                <a:spcPts val="600"/>
              </a:spcAft>
            </a:pPr>
            <a:r>
              <a:rPr lang="en-US" dirty="0"/>
              <a:t>Analyzing Multiple-year Projected Tax Impacts</a:t>
            </a:r>
          </a:p>
          <a:p>
            <a:pPr>
              <a:lnSpc>
                <a:spcPct val="150000"/>
              </a:lnSpc>
              <a:spcAft>
                <a:spcPts val="600"/>
              </a:spcAft>
            </a:pPr>
            <a:r>
              <a:rPr lang="en-US" dirty="0"/>
              <a:t>Developing consensus amongst the policy making Boards &amp; Committees about budget assumptions, opportunities and areas of concern</a:t>
            </a:r>
          </a:p>
          <a:p>
            <a:pPr>
              <a:lnSpc>
                <a:spcPct val="150000"/>
              </a:lnSpc>
              <a:spcAft>
                <a:spcPts val="600"/>
              </a:spcAft>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748802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sp>
        <p:nvSpPr>
          <p:cNvPr id="3" name="Content Placeholder 2"/>
          <p:cNvSpPr>
            <a:spLocks noGrp="1"/>
          </p:cNvSpPr>
          <p:nvPr>
            <p:ph idx="1"/>
          </p:nvPr>
        </p:nvSpPr>
        <p:spPr>
          <a:xfrm>
            <a:off x="381000" y="4755420"/>
            <a:ext cx="8229600" cy="2209800"/>
          </a:xfrm>
        </p:spPr>
        <p:txBody>
          <a:bodyPr>
            <a:normAutofit/>
          </a:bodyPr>
          <a:lstStyle/>
          <a:p>
            <a:pPr lvl="1"/>
            <a:r>
              <a:rPr lang="en-US" dirty="0">
                <a:solidFill>
                  <a:srgbClr val="040404"/>
                </a:solidFill>
              </a:rPr>
              <a:t>Formula: Revenues &amp; Expenditures divided by population</a:t>
            </a:r>
          </a:p>
          <a:p>
            <a:pPr lvl="1"/>
            <a:r>
              <a:rPr lang="en-US" dirty="0">
                <a:solidFill>
                  <a:srgbClr val="040404"/>
                </a:solidFill>
              </a:rPr>
              <a:t>Warning: Expenditures per capita in excess of revenues per capita</a:t>
            </a:r>
          </a:p>
          <a:p>
            <a:pPr lvl="1"/>
            <a:r>
              <a:rPr lang="en-US" dirty="0">
                <a:solidFill>
                  <a:srgbClr val="040404"/>
                </a:solidFill>
              </a:rPr>
              <a:t>Trend: </a:t>
            </a:r>
            <a:r>
              <a:rPr lang="en-US" b="1" dirty="0">
                <a:solidFill>
                  <a:srgbClr val="00B050"/>
                </a:solidFill>
              </a:rPr>
              <a:t>Favorable</a:t>
            </a:r>
          </a:p>
          <a:p>
            <a:pPr lvl="1"/>
            <a:r>
              <a:rPr lang="en-US" u="sng" dirty="0">
                <a:solidFill>
                  <a:srgbClr val="040404"/>
                </a:solidFill>
              </a:rPr>
              <a:t>Comments</a:t>
            </a:r>
            <a:r>
              <a:rPr lang="en-US" dirty="0">
                <a:solidFill>
                  <a:srgbClr val="040404"/>
                </a:solidFill>
              </a:rPr>
              <a:t>: Since FY10 revenues per capita have exceeded expenditures per capita, although the gap fluctuates based upon economic conditions.</a:t>
            </a:r>
            <a:endParaRPr lang="en-US" dirty="0"/>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267201" y="385720"/>
            <a:ext cx="4780230" cy="60488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1800" b="1" dirty="0">
                <a:solidFill>
                  <a:schemeClr val="tx2">
                    <a:lumMod val="75000"/>
                  </a:schemeClr>
                </a:solidFill>
                <a:latin typeface="Times New Roman" pitchFamily="18" charset="0"/>
                <a:cs typeface="Times New Roman" pitchFamily="18" charset="0"/>
              </a:rPr>
              <a:t>Indicator  3:  Revenues &amp; Expenditures per Capita</a:t>
            </a:r>
          </a:p>
        </p:txBody>
      </p:sp>
      <p:cxnSp>
        <p:nvCxnSpPr>
          <p:cNvPr id="10" name="Straight Connector 9"/>
          <p:cNvCxnSpPr/>
          <p:nvPr/>
        </p:nvCxnSpPr>
        <p:spPr>
          <a:xfrm>
            <a:off x="152400" y="1219200"/>
            <a:ext cx="8895030"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8" name="Chart 7">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1664898258"/>
              </p:ext>
            </p:extLst>
          </p:nvPr>
        </p:nvGraphicFramePr>
        <p:xfrm>
          <a:off x="152400" y="1447801"/>
          <a:ext cx="8895030" cy="31325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22507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p:cNvGraphicFramePr>
          <p:nvPr>
            <p:extLst>
              <p:ext uri="{D42A27DB-BD31-4B8C-83A1-F6EECF244321}">
                <p14:modId xmlns:p14="http://schemas.microsoft.com/office/powerpoint/2010/main" val="2475066003"/>
              </p:ext>
            </p:extLst>
          </p:nvPr>
        </p:nvGraphicFramePr>
        <p:xfrm>
          <a:off x="-609600" y="419100"/>
          <a:ext cx="9448800" cy="6019800"/>
        </p:xfrm>
        <a:graphic>
          <a:graphicData uri="http://schemas.openxmlformats.org/drawingml/2006/chart">
            <c:chart xmlns:c="http://schemas.openxmlformats.org/drawingml/2006/chart" xmlns:r="http://schemas.openxmlformats.org/officeDocument/2006/relationships" r:id="rId3"/>
          </a:graphicData>
        </a:graphic>
      </p:graphicFrame>
      <p:sp>
        <p:nvSpPr>
          <p:cNvPr id="3" name="Line 11"/>
          <p:cNvSpPr>
            <a:spLocks noChangeShapeType="1"/>
          </p:cNvSpPr>
          <p:nvPr/>
        </p:nvSpPr>
        <p:spPr bwMode="auto">
          <a:xfrm flipH="1">
            <a:off x="1066800" y="3581400"/>
            <a:ext cx="1828800" cy="0"/>
          </a:xfrm>
          <a:prstGeom prst="line">
            <a:avLst/>
          </a:prstGeom>
          <a:noFill/>
          <a:ln w="38100">
            <a:solidFill>
              <a:srgbClr xmlns:mc="http://schemas.openxmlformats.org/markup-compatibility/2006" xmlns:a14="http://schemas.microsoft.com/office/drawing/2010/main" val="000000" mc:Ignorable="a14" a14:legacySpreadsheetColorIndex="64"/>
            </a:solidFill>
            <a:round/>
            <a:headEnd type="triangle"/>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 name="Line 11"/>
          <p:cNvSpPr>
            <a:spLocks noChangeShapeType="1"/>
          </p:cNvSpPr>
          <p:nvPr/>
        </p:nvSpPr>
        <p:spPr bwMode="auto">
          <a:xfrm flipH="1">
            <a:off x="4343400" y="2286000"/>
            <a:ext cx="990600" cy="0"/>
          </a:xfrm>
          <a:prstGeom prst="line">
            <a:avLst/>
          </a:prstGeom>
          <a:noFill/>
          <a:ln w="38100">
            <a:solidFill>
              <a:srgbClr xmlns:mc="http://schemas.openxmlformats.org/markup-compatibility/2006" xmlns:a14="http://schemas.microsoft.com/office/drawing/2010/main" val="000000" mc:Ignorable="a14" a14:legacySpreadsheetColorIndex="64"/>
            </a:solidFill>
            <a:round/>
            <a:headEnd type="triangle"/>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519658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sp>
        <p:nvSpPr>
          <p:cNvPr id="3" name="Content Placeholder 2"/>
          <p:cNvSpPr>
            <a:spLocks noGrp="1"/>
          </p:cNvSpPr>
          <p:nvPr>
            <p:ph idx="1"/>
          </p:nvPr>
        </p:nvSpPr>
        <p:spPr>
          <a:xfrm>
            <a:off x="381000" y="4191000"/>
            <a:ext cx="8229600" cy="2209800"/>
          </a:xfrm>
        </p:spPr>
        <p:txBody>
          <a:bodyPr>
            <a:normAutofit/>
          </a:bodyPr>
          <a:lstStyle/>
          <a:p>
            <a:pPr lvl="1"/>
            <a:r>
              <a:rPr lang="en-US" dirty="0">
                <a:solidFill>
                  <a:srgbClr val="040404"/>
                </a:solidFill>
              </a:rPr>
              <a:t>Formula: State Aid as a percentage of operating revenues </a:t>
            </a:r>
          </a:p>
          <a:p>
            <a:pPr lvl="1"/>
            <a:r>
              <a:rPr lang="en-US" dirty="0">
                <a:solidFill>
                  <a:srgbClr val="040404"/>
                </a:solidFill>
              </a:rPr>
              <a:t>Warning: Significant increase or decrease as % operating revenues</a:t>
            </a:r>
          </a:p>
          <a:p>
            <a:pPr lvl="1"/>
            <a:r>
              <a:rPr lang="en-US" dirty="0">
                <a:solidFill>
                  <a:srgbClr val="040404"/>
                </a:solidFill>
              </a:rPr>
              <a:t>Trend: </a:t>
            </a:r>
            <a:r>
              <a:rPr lang="en-US" b="1" dirty="0">
                <a:solidFill>
                  <a:srgbClr val="FF0000"/>
                </a:solidFill>
              </a:rPr>
              <a:t>Unfavorable</a:t>
            </a:r>
            <a:endParaRPr lang="en-US" b="1" dirty="0"/>
          </a:p>
          <a:p>
            <a:pPr lvl="1"/>
            <a:r>
              <a:rPr lang="en-US" u="sng" dirty="0">
                <a:solidFill>
                  <a:srgbClr val="040404"/>
                </a:solidFill>
              </a:rPr>
              <a:t>Comments</a:t>
            </a:r>
            <a:r>
              <a:rPr lang="en-US" dirty="0">
                <a:solidFill>
                  <a:srgbClr val="040404"/>
                </a:solidFill>
              </a:rPr>
              <a:t>: State Aid went from a high of 13.1% of revenues in FY03 to 8.4% in FY22.  Future aid remains uncertain given the ongoing impacts of the COVID-19 pandemic on the economy.</a:t>
            </a:r>
            <a:endParaRPr lang="en-US" dirty="0"/>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038600" y="385720"/>
            <a:ext cx="5008831" cy="60488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1800" b="1" dirty="0">
                <a:solidFill>
                  <a:schemeClr val="tx2">
                    <a:lumMod val="75000"/>
                  </a:schemeClr>
                </a:solidFill>
                <a:latin typeface="Times New Roman" pitchFamily="18" charset="0"/>
                <a:cs typeface="Times New Roman" pitchFamily="18" charset="0"/>
              </a:rPr>
              <a:t>Indicator  4:  State Aid  (Intergovernmental  Revenues)</a:t>
            </a:r>
          </a:p>
        </p:txBody>
      </p:sp>
      <p:cxnSp>
        <p:nvCxnSpPr>
          <p:cNvPr id="10" name="Straight Connector 9"/>
          <p:cNvCxnSpPr/>
          <p:nvPr/>
        </p:nvCxnSpPr>
        <p:spPr>
          <a:xfrm>
            <a:off x="152400" y="1219200"/>
            <a:ext cx="8895031"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8" name="Chart 7">
            <a:extLst>
              <a:ext uri="{FF2B5EF4-FFF2-40B4-BE49-F238E27FC236}">
                <a16:creationId xmlns:a16="http://schemas.microsoft.com/office/drawing/2014/main" id="{00000000-0008-0000-0400-000003000000}"/>
              </a:ext>
            </a:extLst>
          </p:cNvPr>
          <p:cNvGraphicFramePr>
            <a:graphicFrameLocks/>
          </p:cNvGraphicFramePr>
          <p:nvPr>
            <p:extLst>
              <p:ext uri="{D42A27DB-BD31-4B8C-83A1-F6EECF244321}">
                <p14:modId xmlns:p14="http://schemas.microsoft.com/office/powerpoint/2010/main" val="2987752974"/>
              </p:ext>
            </p:extLst>
          </p:nvPr>
        </p:nvGraphicFramePr>
        <p:xfrm>
          <a:off x="152399" y="1326357"/>
          <a:ext cx="8895031" cy="2864644"/>
        </p:xfrm>
        <a:graphic>
          <a:graphicData uri="http://schemas.openxmlformats.org/drawingml/2006/chart">
            <c:chart xmlns:c="http://schemas.openxmlformats.org/drawingml/2006/chart" xmlns:r="http://schemas.openxmlformats.org/officeDocument/2006/relationships" r:id="rId4"/>
          </a:graphicData>
        </a:graphic>
      </p:graphicFrame>
      <p:cxnSp>
        <p:nvCxnSpPr>
          <p:cNvPr id="7" name="Straight Arrow Connector 6">
            <a:extLst>
              <a:ext uri="{FF2B5EF4-FFF2-40B4-BE49-F238E27FC236}">
                <a16:creationId xmlns:a16="http://schemas.microsoft.com/office/drawing/2014/main" id="{17805110-7F73-4263-AC9F-DB70594C3152}"/>
              </a:ext>
            </a:extLst>
          </p:cNvPr>
          <p:cNvCxnSpPr>
            <a:cxnSpLocks/>
          </p:cNvCxnSpPr>
          <p:nvPr/>
        </p:nvCxnSpPr>
        <p:spPr>
          <a:xfrm>
            <a:off x="2072084" y="2057400"/>
            <a:ext cx="6309916" cy="10668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574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r>
              <a:rPr lang="en-US" dirty="0"/>
              <a:t>FY2023 State Aid Forecasts</a:t>
            </a:r>
          </a:p>
        </p:txBody>
      </p:sp>
      <p:sp>
        <p:nvSpPr>
          <p:cNvPr id="3" name="Content Placeholder 2"/>
          <p:cNvSpPr>
            <a:spLocks noGrp="1"/>
          </p:cNvSpPr>
          <p:nvPr>
            <p:ph idx="1"/>
          </p:nvPr>
        </p:nvSpPr>
        <p:spPr/>
        <p:txBody>
          <a:bodyPr>
            <a:normAutofit fontScale="77500" lnSpcReduction="20000"/>
          </a:bodyPr>
          <a:lstStyle/>
          <a:p>
            <a:pPr>
              <a:spcAft>
                <a:spcPts val="2400"/>
              </a:spcAft>
            </a:pPr>
            <a:r>
              <a:rPr lang="en-US" dirty="0"/>
              <a:t>On December 3, 2021 Department of Revenue announced that tax collections for the first 5 months of FY2022 totaled 18.7% above collections through the same period a year ago.</a:t>
            </a:r>
          </a:p>
          <a:p>
            <a:pPr>
              <a:spcAft>
                <a:spcPts val="2400"/>
              </a:spcAft>
            </a:pPr>
            <a:r>
              <a:rPr lang="en-US" dirty="0"/>
              <a:t>Thus far, FY2022 State tax collections have surpassed budget benchmarks by 7.2%</a:t>
            </a:r>
          </a:p>
          <a:p>
            <a:pPr>
              <a:spcAft>
                <a:spcPts val="2400"/>
              </a:spcAft>
            </a:pPr>
            <a:r>
              <a:rPr lang="en-US" dirty="0"/>
              <a:t>State Revenue Consensus Hearing on December 21, 2021</a:t>
            </a:r>
          </a:p>
          <a:p>
            <a:pPr>
              <a:spcAft>
                <a:spcPts val="2400"/>
              </a:spcAft>
            </a:pPr>
            <a:r>
              <a:rPr lang="en-US" dirty="0"/>
              <a:t>Governor’s FY2023 Budget is scheduled to be released January 26</a:t>
            </a:r>
            <a:r>
              <a:rPr lang="en-US" baseline="30000" dirty="0"/>
              <a:t>th</a:t>
            </a:r>
            <a:endParaRPr lang="en-US" dirty="0"/>
          </a:p>
          <a:p>
            <a:pPr>
              <a:spcAft>
                <a:spcPts val="2400"/>
              </a:spcAft>
            </a:pPr>
            <a:r>
              <a:rPr lang="en-US" dirty="0"/>
              <a:t>Assuming FY2023 State Aid will increase 1% based upon trends</a:t>
            </a:r>
          </a:p>
          <a:p>
            <a:pPr>
              <a:spcAft>
                <a:spcPts val="2400"/>
              </a:spcAft>
            </a:pPr>
            <a:r>
              <a:rPr lang="en-US" dirty="0"/>
              <a:t>Any State Aid received above the Town’s estimate can only be used to reduce taxes</a:t>
            </a:r>
          </a:p>
          <a:p>
            <a:pPr>
              <a:spcAft>
                <a:spcPts val="2400"/>
              </a:spcAft>
            </a:pPr>
            <a:r>
              <a:rPr lang="en-US" dirty="0"/>
              <a:t>State Aid is a political process and not a math exercise</a:t>
            </a:r>
          </a:p>
        </p:txBody>
      </p:sp>
    </p:spTree>
    <p:extLst>
      <p:ext uri="{BB962C8B-B14F-4D97-AF65-F5344CB8AC3E}">
        <p14:creationId xmlns:p14="http://schemas.microsoft.com/office/powerpoint/2010/main" val="2616786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sp>
        <p:nvSpPr>
          <p:cNvPr id="3" name="Content Placeholder 2"/>
          <p:cNvSpPr>
            <a:spLocks noGrp="1"/>
          </p:cNvSpPr>
          <p:nvPr>
            <p:ph idx="1"/>
          </p:nvPr>
        </p:nvSpPr>
        <p:spPr>
          <a:xfrm>
            <a:off x="381000" y="4298154"/>
            <a:ext cx="8229600" cy="2255045"/>
          </a:xfrm>
        </p:spPr>
        <p:txBody>
          <a:bodyPr>
            <a:normAutofit fontScale="85000" lnSpcReduction="10000"/>
          </a:bodyPr>
          <a:lstStyle/>
          <a:p>
            <a:pPr lvl="1"/>
            <a:r>
              <a:rPr lang="en-US" dirty="0">
                <a:solidFill>
                  <a:srgbClr val="040404"/>
                </a:solidFill>
              </a:rPr>
              <a:t>Formula: Economic Growth Revenues divided by net revenues</a:t>
            </a:r>
          </a:p>
          <a:p>
            <a:pPr lvl="1"/>
            <a:r>
              <a:rPr lang="en-US" dirty="0">
                <a:solidFill>
                  <a:srgbClr val="040404"/>
                </a:solidFill>
              </a:rPr>
              <a:t>Warning: Decreasing Economic Growth Revenues as % revenues </a:t>
            </a:r>
          </a:p>
          <a:p>
            <a:pPr lvl="1"/>
            <a:r>
              <a:rPr lang="en-US" dirty="0">
                <a:solidFill>
                  <a:srgbClr val="040404"/>
                </a:solidFill>
              </a:rPr>
              <a:t>Trend: </a:t>
            </a:r>
            <a:r>
              <a:rPr lang="en-US" b="1" dirty="0">
                <a:solidFill>
                  <a:srgbClr val="FF0000"/>
                </a:solidFill>
              </a:rPr>
              <a:t>Unfavorable</a:t>
            </a:r>
            <a:r>
              <a:rPr lang="en-US" dirty="0">
                <a:solidFill>
                  <a:srgbClr val="040404"/>
                </a:solidFill>
              </a:rPr>
              <a:t> / </a:t>
            </a:r>
            <a:r>
              <a:rPr lang="en-US" b="1" dirty="0">
                <a:solidFill>
                  <a:srgbClr val="040404"/>
                </a:solidFill>
              </a:rPr>
              <a:t>Uncertain</a:t>
            </a:r>
          </a:p>
          <a:p>
            <a:pPr lvl="1"/>
            <a:r>
              <a:rPr lang="en-US" u="sng" dirty="0">
                <a:solidFill>
                  <a:srgbClr val="040404"/>
                </a:solidFill>
              </a:rPr>
              <a:t>Comments</a:t>
            </a:r>
            <a:r>
              <a:rPr lang="en-US" dirty="0">
                <a:solidFill>
                  <a:srgbClr val="040404"/>
                </a:solidFill>
              </a:rPr>
              <a:t>: Economic Growth Revenues went from stable to unfavorable overnight with the impacts of the COVID-19 pandemic.  This indicator has seen recent improvement but will require close monitoring over the balance FY2022 as more financial and economic data becomes available. As Town approaches buildout new growth &amp; permits likely to decline.</a:t>
            </a:r>
          </a:p>
          <a:p>
            <a:pPr lvl="1"/>
            <a:endParaRPr lang="en-US" dirty="0"/>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599915" y="385720"/>
            <a:ext cx="4447515" cy="60488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1800" b="1" dirty="0">
                <a:solidFill>
                  <a:schemeClr val="tx2">
                    <a:lumMod val="75000"/>
                  </a:schemeClr>
                </a:solidFill>
                <a:latin typeface="Times New Roman" pitchFamily="18" charset="0"/>
                <a:cs typeface="Times New Roman" pitchFamily="18" charset="0"/>
              </a:rPr>
              <a:t>Indicator  5:  Economic Growth Revenues</a:t>
            </a:r>
          </a:p>
        </p:txBody>
      </p:sp>
      <p:cxnSp>
        <p:nvCxnSpPr>
          <p:cNvPr id="10" name="Straight Connector 9"/>
          <p:cNvCxnSpPr/>
          <p:nvPr/>
        </p:nvCxnSpPr>
        <p:spPr>
          <a:xfrm>
            <a:off x="152400" y="1219200"/>
            <a:ext cx="8895030"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9" name="Chart 8">
            <a:extLst>
              <a:ext uri="{FF2B5EF4-FFF2-40B4-BE49-F238E27FC236}">
                <a16:creationId xmlns:a16="http://schemas.microsoft.com/office/drawing/2014/main" id="{00000000-0008-0000-0600-000004000000}"/>
              </a:ext>
            </a:extLst>
          </p:cNvPr>
          <p:cNvGraphicFramePr>
            <a:graphicFrameLocks/>
          </p:cNvGraphicFramePr>
          <p:nvPr>
            <p:extLst>
              <p:ext uri="{D42A27DB-BD31-4B8C-83A1-F6EECF244321}">
                <p14:modId xmlns:p14="http://schemas.microsoft.com/office/powerpoint/2010/main" val="1503598526"/>
              </p:ext>
            </p:extLst>
          </p:nvPr>
        </p:nvGraphicFramePr>
        <p:xfrm>
          <a:off x="152401" y="1326357"/>
          <a:ext cx="8895029" cy="286464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66461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FY2023 Local Receipts</a:t>
            </a:r>
            <a:endParaRPr lang="en-US" dirty="0">
              <a:solidFill>
                <a:schemeClr val="tx2">
                  <a:lumMod val="75000"/>
                </a:schemeClr>
              </a:solidFill>
            </a:endParaRPr>
          </a:p>
        </p:txBody>
      </p:sp>
      <p:sp>
        <p:nvSpPr>
          <p:cNvPr id="3" name="Content Placeholder 2"/>
          <p:cNvSpPr>
            <a:spLocks noGrp="1"/>
          </p:cNvSpPr>
          <p:nvPr>
            <p:ph idx="1"/>
          </p:nvPr>
        </p:nvSpPr>
        <p:spPr/>
        <p:txBody>
          <a:bodyPr>
            <a:normAutofit fontScale="77500" lnSpcReduction="20000"/>
          </a:bodyPr>
          <a:lstStyle/>
          <a:p>
            <a:pPr>
              <a:spcAft>
                <a:spcPts val="2400"/>
              </a:spcAft>
            </a:pPr>
            <a:r>
              <a:rPr lang="en-US" sz="2600" dirty="0"/>
              <a:t>FY2022 Local Receipts were budgeted to increase 8% to $4.2M</a:t>
            </a:r>
          </a:p>
          <a:p>
            <a:pPr>
              <a:spcAft>
                <a:spcPts val="2400"/>
              </a:spcAft>
            </a:pPr>
            <a:r>
              <a:rPr lang="en-US" sz="2600" dirty="0"/>
              <a:t>FY2023 Local Receipts forecasted at level funding</a:t>
            </a:r>
            <a:r>
              <a:rPr lang="en-US" sz="2200" dirty="0"/>
              <a:t>:  </a:t>
            </a:r>
          </a:p>
          <a:p>
            <a:pPr lvl="1">
              <a:spcAft>
                <a:spcPts val="2400"/>
              </a:spcAft>
              <a:buFont typeface="Wingdings" panose="05000000000000000000" pitchFamily="2" charset="2"/>
              <a:buChar char="Ø"/>
            </a:pPr>
            <a:r>
              <a:rPr lang="en-US" sz="2600" dirty="0"/>
              <a:t>Anticipated Meal taxes lowered from original estimate</a:t>
            </a:r>
          </a:p>
          <a:p>
            <a:pPr lvl="1">
              <a:spcAft>
                <a:spcPts val="2400"/>
              </a:spcAft>
              <a:buFont typeface="Wingdings" panose="05000000000000000000" pitchFamily="2" charset="2"/>
              <a:buChar char="Ø"/>
            </a:pPr>
            <a:r>
              <a:rPr lang="en-US" sz="2600" dirty="0"/>
              <a:t>One of Northborough’s two hotels is offline with no anticipated return date</a:t>
            </a:r>
          </a:p>
          <a:p>
            <a:pPr lvl="1">
              <a:spcAft>
                <a:spcPts val="2400"/>
              </a:spcAft>
              <a:buFont typeface="Wingdings" panose="05000000000000000000" pitchFamily="2" charset="2"/>
              <a:buChar char="Ø"/>
            </a:pPr>
            <a:r>
              <a:rPr lang="en-US" sz="2600" dirty="0"/>
              <a:t>Motor Vehicle Excise will not be known until receipt of major commitment in February. Supply chain disruptions and computer chip shortages are of concern looking forward</a:t>
            </a:r>
          </a:p>
          <a:p>
            <a:pPr lvl="1">
              <a:spcAft>
                <a:spcPts val="2400"/>
              </a:spcAft>
              <a:buFont typeface="Wingdings" panose="05000000000000000000" pitchFamily="2" charset="2"/>
              <a:buChar char="Ø"/>
            </a:pPr>
            <a:r>
              <a:rPr lang="en-US" sz="2600" dirty="0"/>
              <a:t>Building Permits were above target last year due to a large project fee; however, no large projects are anticipated</a:t>
            </a:r>
          </a:p>
          <a:p>
            <a:endParaRPr lang="en-US" dirty="0"/>
          </a:p>
        </p:txBody>
      </p:sp>
    </p:spTree>
    <p:extLst>
      <p:ext uri="{BB962C8B-B14F-4D97-AF65-F5344CB8AC3E}">
        <p14:creationId xmlns:p14="http://schemas.microsoft.com/office/powerpoint/2010/main" val="708592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sp>
        <p:nvSpPr>
          <p:cNvPr id="3" name="Content Placeholder 2"/>
          <p:cNvSpPr>
            <a:spLocks noGrp="1"/>
          </p:cNvSpPr>
          <p:nvPr>
            <p:ph idx="1"/>
          </p:nvPr>
        </p:nvSpPr>
        <p:spPr>
          <a:xfrm>
            <a:off x="381000" y="4191000"/>
            <a:ext cx="8229600" cy="2209800"/>
          </a:xfrm>
        </p:spPr>
        <p:txBody>
          <a:bodyPr>
            <a:normAutofit fontScale="92500" lnSpcReduction="20000"/>
          </a:bodyPr>
          <a:lstStyle/>
          <a:p>
            <a:pPr lvl="1"/>
            <a:r>
              <a:rPr lang="en-US" dirty="0">
                <a:solidFill>
                  <a:srgbClr val="040404"/>
                </a:solidFill>
              </a:rPr>
              <a:t>Formula: One-Time Revenues as % of Operating Budget</a:t>
            </a:r>
          </a:p>
          <a:p>
            <a:pPr lvl="1"/>
            <a:r>
              <a:rPr lang="en-US" dirty="0">
                <a:solidFill>
                  <a:srgbClr val="040404"/>
                </a:solidFill>
              </a:rPr>
              <a:t>Warning: Increasing amount of one-time revenues in the budget</a:t>
            </a:r>
          </a:p>
          <a:p>
            <a:pPr lvl="1"/>
            <a:r>
              <a:rPr lang="en-US" dirty="0">
                <a:solidFill>
                  <a:srgbClr val="040404"/>
                </a:solidFill>
              </a:rPr>
              <a:t>Trend:  </a:t>
            </a:r>
            <a:r>
              <a:rPr lang="en-US" b="1" dirty="0">
                <a:solidFill>
                  <a:srgbClr val="00B050"/>
                </a:solidFill>
              </a:rPr>
              <a:t>Favorable</a:t>
            </a:r>
          </a:p>
          <a:p>
            <a:pPr lvl="1"/>
            <a:r>
              <a:rPr lang="en-US" u="sng" dirty="0">
                <a:solidFill>
                  <a:srgbClr val="040404"/>
                </a:solidFill>
              </a:rPr>
              <a:t>Comments:</a:t>
            </a:r>
            <a:r>
              <a:rPr lang="en-US" dirty="0">
                <a:solidFill>
                  <a:srgbClr val="040404"/>
                </a:solidFill>
              </a:rPr>
              <a:t>  Free Cash Policy reduced reliance on one-time revenues from a high of $1.5 million (4.1%) in FY05 to $500,000 (.8%) in FY22 Free Cash was diverted to finance $12.86 million pay-as-you-go capital investments since FY12. In FY21 an additional $378,000 in Free Cash was used to mitigate the impacts of COVID-19.</a:t>
            </a:r>
          </a:p>
          <a:p>
            <a:pPr lvl="1"/>
            <a:endParaRPr lang="en-US" dirty="0"/>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599915" y="385720"/>
            <a:ext cx="4447515" cy="60488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1800" b="1" dirty="0">
                <a:solidFill>
                  <a:schemeClr val="tx2">
                    <a:lumMod val="75000"/>
                  </a:schemeClr>
                </a:solidFill>
                <a:latin typeface="Times New Roman" pitchFamily="18" charset="0"/>
                <a:cs typeface="Times New Roman" pitchFamily="18" charset="0"/>
              </a:rPr>
              <a:t>Indicator  6:  One-Time Revenues</a:t>
            </a:r>
          </a:p>
        </p:txBody>
      </p:sp>
      <p:cxnSp>
        <p:nvCxnSpPr>
          <p:cNvPr id="10" name="Straight Connector 9"/>
          <p:cNvCxnSpPr/>
          <p:nvPr/>
        </p:nvCxnSpPr>
        <p:spPr>
          <a:xfrm>
            <a:off x="152400" y="1219200"/>
            <a:ext cx="8895030"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FD00FEB-45D4-4B7E-92C8-3822BC1C5A20}"/>
              </a:ext>
            </a:extLst>
          </p:cNvPr>
          <p:cNvSpPr txBox="1"/>
          <p:nvPr/>
        </p:nvSpPr>
        <p:spPr>
          <a:xfrm>
            <a:off x="1638300" y="1379899"/>
            <a:ext cx="5715000" cy="646331"/>
          </a:xfrm>
          <a:prstGeom prst="rect">
            <a:avLst/>
          </a:prstGeom>
          <a:noFill/>
        </p:spPr>
        <p:txBody>
          <a:bodyPr wrap="square" rtlCol="0">
            <a:spAutoFit/>
          </a:bodyPr>
          <a:lstStyle/>
          <a:p>
            <a:r>
              <a:rPr lang="en-US" b="1" dirty="0"/>
              <a:t>One Time Revenues as a % of Expenditure Budget</a:t>
            </a:r>
          </a:p>
          <a:p>
            <a:endParaRPr lang="en-US" dirty="0"/>
          </a:p>
        </p:txBody>
      </p:sp>
      <p:graphicFrame>
        <p:nvGraphicFramePr>
          <p:cNvPr id="9" name="Chart 8">
            <a:extLst>
              <a:ext uri="{FF2B5EF4-FFF2-40B4-BE49-F238E27FC236}">
                <a16:creationId xmlns:a16="http://schemas.microsoft.com/office/drawing/2014/main" id="{00000000-0008-0000-0700-000002000000}"/>
              </a:ext>
            </a:extLst>
          </p:cNvPr>
          <p:cNvGraphicFramePr>
            <a:graphicFrameLocks/>
          </p:cNvGraphicFramePr>
          <p:nvPr>
            <p:extLst>
              <p:ext uri="{D42A27DB-BD31-4B8C-83A1-F6EECF244321}">
                <p14:modId xmlns:p14="http://schemas.microsoft.com/office/powerpoint/2010/main" val="3215994930"/>
              </p:ext>
            </p:extLst>
          </p:nvPr>
        </p:nvGraphicFramePr>
        <p:xfrm>
          <a:off x="152400" y="1379900"/>
          <a:ext cx="8895030" cy="28111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89923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sp>
        <p:nvSpPr>
          <p:cNvPr id="3" name="Content Placeholder 2"/>
          <p:cNvSpPr>
            <a:spLocks noGrp="1"/>
          </p:cNvSpPr>
          <p:nvPr>
            <p:ph idx="1"/>
          </p:nvPr>
        </p:nvSpPr>
        <p:spPr>
          <a:xfrm>
            <a:off x="381000" y="4419600"/>
            <a:ext cx="8229600" cy="2209800"/>
          </a:xfrm>
        </p:spPr>
        <p:txBody>
          <a:bodyPr>
            <a:normAutofit fontScale="92500" lnSpcReduction="10000"/>
          </a:bodyPr>
          <a:lstStyle/>
          <a:p>
            <a:pPr lvl="1"/>
            <a:r>
              <a:rPr lang="en-US" dirty="0">
                <a:solidFill>
                  <a:srgbClr val="040404"/>
                </a:solidFill>
              </a:rPr>
              <a:t>Formula: Personnel expenses as % of Budget</a:t>
            </a:r>
          </a:p>
          <a:p>
            <a:pPr lvl="1"/>
            <a:r>
              <a:rPr lang="en-US" dirty="0">
                <a:solidFill>
                  <a:srgbClr val="040404"/>
                </a:solidFill>
              </a:rPr>
              <a:t>Warning:</a:t>
            </a:r>
            <a:r>
              <a:rPr lang="en-US" dirty="0"/>
              <a:t> </a:t>
            </a:r>
            <a:r>
              <a:rPr lang="en-US" dirty="0">
                <a:solidFill>
                  <a:srgbClr val="040404"/>
                </a:solidFill>
              </a:rPr>
              <a:t>Salaries &amp; wages increasing as % of expenditures </a:t>
            </a:r>
          </a:p>
          <a:p>
            <a:pPr lvl="1"/>
            <a:r>
              <a:rPr lang="en-US" dirty="0">
                <a:solidFill>
                  <a:srgbClr val="040404"/>
                </a:solidFill>
              </a:rPr>
              <a:t>Trend: </a:t>
            </a:r>
            <a:r>
              <a:rPr lang="en-US" b="1" dirty="0">
                <a:solidFill>
                  <a:srgbClr val="040404"/>
                </a:solidFill>
              </a:rPr>
              <a:t>Stable</a:t>
            </a:r>
          </a:p>
          <a:p>
            <a:pPr lvl="1"/>
            <a:r>
              <a:rPr lang="en-US" u="sng" dirty="0">
                <a:solidFill>
                  <a:srgbClr val="040404"/>
                </a:solidFill>
              </a:rPr>
              <a:t>Comments</a:t>
            </a:r>
            <a:r>
              <a:rPr lang="en-US" dirty="0">
                <a:solidFill>
                  <a:srgbClr val="040404"/>
                </a:solidFill>
              </a:rPr>
              <a:t>: Personnel wages &amp; benefits represent approximately 76% of the Town’s operating budget net of ARHS &amp; Assabet school assessments and remain relatively stable due to health insurance benefit changes, sustainable staffing and wage increases</a:t>
            </a:r>
          </a:p>
          <a:p>
            <a:pPr lvl="1"/>
            <a:endParaRPr lang="en-US" dirty="0"/>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599915" y="385720"/>
            <a:ext cx="4447515" cy="60488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1800" b="1" dirty="0">
                <a:solidFill>
                  <a:schemeClr val="tx2">
                    <a:lumMod val="75000"/>
                  </a:schemeClr>
                </a:solidFill>
                <a:latin typeface="Times New Roman" pitchFamily="18" charset="0"/>
                <a:cs typeface="Times New Roman" pitchFamily="18" charset="0"/>
              </a:rPr>
              <a:t>Indicator  7:  Personnel Costs</a:t>
            </a:r>
          </a:p>
        </p:txBody>
      </p:sp>
      <p:cxnSp>
        <p:nvCxnSpPr>
          <p:cNvPr id="10" name="Straight Connector 9"/>
          <p:cNvCxnSpPr/>
          <p:nvPr/>
        </p:nvCxnSpPr>
        <p:spPr>
          <a:xfrm>
            <a:off x="152400" y="1219200"/>
            <a:ext cx="8895030"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1" name="Chart 10">
            <a:extLst>
              <a:ext uri="{FF2B5EF4-FFF2-40B4-BE49-F238E27FC236}">
                <a16:creationId xmlns:a16="http://schemas.microsoft.com/office/drawing/2014/main" id="{00000000-0008-0000-0800-000002000000}"/>
              </a:ext>
            </a:extLst>
          </p:cNvPr>
          <p:cNvGraphicFramePr>
            <a:graphicFrameLocks/>
          </p:cNvGraphicFramePr>
          <p:nvPr>
            <p:extLst>
              <p:ext uri="{D42A27DB-BD31-4B8C-83A1-F6EECF244321}">
                <p14:modId xmlns:p14="http://schemas.microsoft.com/office/powerpoint/2010/main" val="876747950"/>
              </p:ext>
            </p:extLst>
          </p:nvPr>
        </p:nvGraphicFramePr>
        <p:xfrm>
          <a:off x="152400" y="1394259"/>
          <a:ext cx="8895030" cy="30253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85403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sp>
        <p:nvSpPr>
          <p:cNvPr id="3" name="Content Placeholder 2"/>
          <p:cNvSpPr>
            <a:spLocks noGrp="1"/>
          </p:cNvSpPr>
          <p:nvPr>
            <p:ph idx="1"/>
          </p:nvPr>
        </p:nvSpPr>
        <p:spPr>
          <a:xfrm>
            <a:off x="381000" y="4191000"/>
            <a:ext cx="8229600" cy="2209800"/>
          </a:xfrm>
        </p:spPr>
        <p:txBody>
          <a:bodyPr>
            <a:normAutofit fontScale="85000" lnSpcReduction="10000"/>
          </a:bodyPr>
          <a:lstStyle/>
          <a:p>
            <a:pPr lvl="1"/>
            <a:r>
              <a:rPr lang="en-US" dirty="0">
                <a:solidFill>
                  <a:srgbClr val="040404"/>
                </a:solidFill>
              </a:rPr>
              <a:t>Formula: Employee benefit costs as % of salaries &amp; wages </a:t>
            </a:r>
          </a:p>
          <a:p>
            <a:pPr lvl="1"/>
            <a:r>
              <a:rPr lang="en-US" dirty="0">
                <a:solidFill>
                  <a:srgbClr val="040404"/>
                </a:solidFill>
              </a:rPr>
              <a:t>Warning: Increasing employee benefits as % of salaries &amp; wages </a:t>
            </a:r>
          </a:p>
          <a:p>
            <a:pPr lvl="1"/>
            <a:r>
              <a:rPr lang="en-US" dirty="0">
                <a:solidFill>
                  <a:srgbClr val="040404"/>
                </a:solidFill>
              </a:rPr>
              <a:t>Trend:  </a:t>
            </a:r>
            <a:r>
              <a:rPr lang="en-US" sz="2100" b="1" dirty="0">
                <a:solidFill>
                  <a:srgbClr val="040404"/>
                </a:solidFill>
              </a:rPr>
              <a:t>Stable / </a:t>
            </a:r>
            <a:r>
              <a:rPr lang="en-US" b="1" dirty="0">
                <a:solidFill>
                  <a:srgbClr val="040404"/>
                </a:solidFill>
              </a:rPr>
              <a:t>Uncertain</a:t>
            </a:r>
          </a:p>
          <a:p>
            <a:pPr lvl="1"/>
            <a:r>
              <a:rPr lang="en-US" u="sng" dirty="0">
                <a:solidFill>
                  <a:srgbClr val="040404"/>
                </a:solidFill>
              </a:rPr>
              <a:t>Comments</a:t>
            </a:r>
            <a:r>
              <a:rPr lang="en-US" b="1" dirty="0">
                <a:solidFill>
                  <a:srgbClr val="040404"/>
                </a:solidFill>
              </a:rPr>
              <a:t>:</a:t>
            </a:r>
            <a:r>
              <a:rPr lang="en-US" dirty="0">
                <a:solidFill>
                  <a:srgbClr val="040404"/>
                </a:solidFill>
              </a:rPr>
              <a:t> Overall, employee benefits as a % of wages &amp; salaries increased 2.9% from FY12-FY21. FY15 includes the first annual $500k transfer to the OPEB trust fund. Due to economic impacts of the pandemic Trust Fund contributions were postponed in FY2021 and again FY2022. The retirement assessment is increasing to address unfunded pension liability by 2036.</a:t>
            </a:r>
            <a:endParaRPr lang="en-US" dirty="0"/>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599915" y="385720"/>
            <a:ext cx="4447515" cy="60488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1800" b="1" dirty="0">
                <a:solidFill>
                  <a:schemeClr val="tx2">
                    <a:lumMod val="75000"/>
                  </a:schemeClr>
                </a:solidFill>
                <a:latin typeface="Times New Roman" pitchFamily="18" charset="0"/>
                <a:cs typeface="Times New Roman" pitchFamily="18" charset="0"/>
              </a:rPr>
              <a:t>Indicator  8:  Employee Benefits</a:t>
            </a:r>
          </a:p>
        </p:txBody>
      </p:sp>
      <p:cxnSp>
        <p:nvCxnSpPr>
          <p:cNvPr id="10" name="Straight Connector 9"/>
          <p:cNvCxnSpPr/>
          <p:nvPr/>
        </p:nvCxnSpPr>
        <p:spPr>
          <a:xfrm>
            <a:off x="152400" y="1219200"/>
            <a:ext cx="8895030"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Chart 11">
            <a:extLst>
              <a:ext uri="{FF2B5EF4-FFF2-40B4-BE49-F238E27FC236}">
                <a16:creationId xmlns:a16="http://schemas.microsoft.com/office/drawing/2014/main" id="{00000000-0008-0000-0900-000002000000}"/>
              </a:ext>
            </a:extLst>
          </p:cNvPr>
          <p:cNvGraphicFramePr>
            <a:graphicFrameLocks/>
          </p:cNvGraphicFramePr>
          <p:nvPr>
            <p:extLst>
              <p:ext uri="{D42A27DB-BD31-4B8C-83A1-F6EECF244321}">
                <p14:modId xmlns:p14="http://schemas.microsoft.com/office/powerpoint/2010/main" val="1473577902"/>
              </p:ext>
            </p:extLst>
          </p:nvPr>
        </p:nvGraphicFramePr>
        <p:xfrm>
          <a:off x="152399" y="1379899"/>
          <a:ext cx="8895031" cy="27348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42429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FY2023 Health Insurance</a:t>
            </a:r>
          </a:p>
        </p:txBody>
      </p:sp>
      <p:sp>
        <p:nvSpPr>
          <p:cNvPr id="3" name="Content Placeholder 2"/>
          <p:cNvSpPr>
            <a:spLocks noGrp="1"/>
          </p:cNvSpPr>
          <p:nvPr>
            <p:ph idx="1"/>
          </p:nvPr>
        </p:nvSpPr>
        <p:spPr/>
        <p:txBody>
          <a:bodyPr>
            <a:normAutofit lnSpcReduction="10000"/>
          </a:bodyPr>
          <a:lstStyle/>
          <a:p>
            <a:r>
              <a:rPr lang="en-US" dirty="0"/>
              <a:t>FY2010 Plan Design Changes and adoption </a:t>
            </a:r>
          </a:p>
          <a:p>
            <a:pPr marL="0" indent="0">
              <a:spcAft>
                <a:spcPts val="1200"/>
              </a:spcAft>
              <a:buNone/>
            </a:pPr>
            <a:r>
              <a:rPr lang="en-US" dirty="0"/>
              <a:t>	of MGL c.32B, Section 18</a:t>
            </a:r>
          </a:p>
          <a:p>
            <a:pPr>
              <a:spcAft>
                <a:spcPts val="1200"/>
              </a:spcAft>
            </a:pPr>
            <a:r>
              <a:rPr lang="en-US" dirty="0"/>
              <a:t>FY2012 Teacher contributions increased 5%</a:t>
            </a:r>
          </a:p>
          <a:p>
            <a:pPr>
              <a:spcAft>
                <a:spcPts val="1200"/>
              </a:spcAft>
            </a:pPr>
            <a:r>
              <a:rPr lang="en-US" dirty="0"/>
              <a:t>FY2017 Plan Design Changes </a:t>
            </a:r>
          </a:p>
          <a:p>
            <a:r>
              <a:rPr lang="en-US" dirty="0"/>
              <a:t>FY2018 Plan Design Changes but still </a:t>
            </a:r>
          </a:p>
          <a:p>
            <a:pPr marL="0" indent="0">
              <a:spcAft>
                <a:spcPts val="1200"/>
              </a:spcAft>
              <a:buNone/>
            </a:pPr>
            <a:r>
              <a:rPr lang="en-US" dirty="0"/>
              <a:t>	experienced an 8.33% increase</a:t>
            </a:r>
          </a:p>
          <a:p>
            <a:r>
              <a:rPr lang="en-US" dirty="0"/>
              <a:t>FY2019 Negotiated Carrier Consolidation  </a:t>
            </a:r>
          </a:p>
          <a:p>
            <a:pPr marL="0" indent="0">
              <a:spcAft>
                <a:spcPts val="1200"/>
              </a:spcAft>
              <a:buNone/>
            </a:pPr>
            <a:r>
              <a:rPr lang="en-US" dirty="0"/>
              <a:t>	resulted in a 3.8% budget increase</a:t>
            </a:r>
          </a:p>
          <a:p>
            <a:r>
              <a:rPr lang="en-US" dirty="0"/>
              <a:t>FY2023 Out to bid following Fallon’s exit from </a:t>
            </a:r>
          </a:p>
          <a:p>
            <a:pPr marL="0" indent="0">
              <a:buNone/>
            </a:pPr>
            <a:r>
              <a:rPr lang="en-US" dirty="0"/>
              <a:t>	the commercial market</a:t>
            </a:r>
          </a:p>
        </p:txBody>
      </p:sp>
      <p:pic>
        <p:nvPicPr>
          <p:cNvPr id="5" name="Picture 4">
            <a:extLst>
              <a:ext uri="{FF2B5EF4-FFF2-40B4-BE49-F238E27FC236}">
                <a16:creationId xmlns:a16="http://schemas.microsoft.com/office/drawing/2014/main" id="{1254810D-71DD-4CE6-876D-AFD0DF886B03}"/>
              </a:ext>
            </a:extLst>
          </p:cNvPr>
          <p:cNvPicPr>
            <a:picLocks noChangeAspect="1"/>
          </p:cNvPicPr>
          <p:nvPr/>
        </p:nvPicPr>
        <p:blipFill>
          <a:blip r:embed="rId2"/>
          <a:stretch>
            <a:fillRect/>
          </a:stretch>
        </p:blipFill>
        <p:spPr>
          <a:xfrm>
            <a:off x="6934200" y="1633199"/>
            <a:ext cx="1883700" cy="4843801"/>
          </a:xfrm>
          <a:prstGeom prst="rect">
            <a:avLst/>
          </a:prstGeom>
          <a:ln w="41275" cmpd="thickThin">
            <a:solidFill>
              <a:schemeClr val="accent1"/>
            </a:solidFill>
          </a:ln>
        </p:spPr>
      </p:pic>
    </p:spTree>
    <p:extLst>
      <p:ext uri="{BB962C8B-B14F-4D97-AF65-F5344CB8AC3E}">
        <p14:creationId xmlns:p14="http://schemas.microsoft.com/office/powerpoint/2010/main" val="54067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lumMod val="75000"/>
                  </a:schemeClr>
                </a:solidFill>
              </a:rPr>
              <a:t>FY2021 Recap</a:t>
            </a:r>
          </a:p>
        </p:txBody>
      </p:sp>
      <p:sp>
        <p:nvSpPr>
          <p:cNvPr id="3" name="Content Placeholder 2"/>
          <p:cNvSpPr>
            <a:spLocks noGrp="1"/>
          </p:cNvSpPr>
          <p:nvPr>
            <p:ph idx="1"/>
          </p:nvPr>
        </p:nvSpPr>
        <p:spPr>
          <a:xfrm>
            <a:off x="457200" y="1447800"/>
            <a:ext cx="8229600" cy="5181600"/>
          </a:xfrm>
        </p:spPr>
        <p:txBody>
          <a:bodyPr>
            <a:normAutofit fontScale="85000" lnSpcReduction="10000"/>
          </a:bodyPr>
          <a:lstStyle/>
          <a:p>
            <a:pPr>
              <a:lnSpc>
                <a:spcPct val="150000"/>
              </a:lnSpc>
              <a:spcAft>
                <a:spcPts val="600"/>
              </a:spcAft>
            </a:pPr>
            <a:r>
              <a:rPr lang="en-US" dirty="0"/>
              <a:t>April 27, 2020 Town Meeting delayed until July 18, 2020</a:t>
            </a:r>
          </a:p>
          <a:p>
            <a:pPr>
              <a:lnSpc>
                <a:spcPct val="150000"/>
              </a:lnSpc>
              <a:spcAft>
                <a:spcPts val="600"/>
              </a:spcAft>
            </a:pPr>
            <a:r>
              <a:rPr lang="en-US" dirty="0"/>
              <a:t>FY2020 close out and audit delayed; Free Cash Certified at $1.98 </a:t>
            </a:r>
          </a:p>
          <a:p>
            <a:pPr>
              <a:lnSpc>
                <a:spcPct val="150000"/>
              </a:lnSpc>
              <a:spcAft>
                <a:spcPts val="600"/>
              </a:spcAft>
            </a:pPr>
            <a:r>
              <a:rPr lang="en-US" dirty="0"/>
              <a:t>Final State FY2021 Budget delayed from July 1, 2020 to December 2020; Governor &amp; Legislature committed to level State Aid in fall of 2020</a:t>
            </a:r>
          </a:p>
          <a:p>
            <a:pPr>
              <a:lnSpc>
                <a:spcPct val="150000"/>
              </a:lnSpc>
              <a:spcAft>
                <a:spcPts val="600"/>
              </a:spcAft>
            </a:pPr>
            <a:r>
              <a:rPr lang="en-US" dirty="0"/>
              <a:t>Final Town FY2021 Budget and tax rate approved November 23, 2020 using level State Aid estimate resulting in average Single Family Home tax bill </a:t>
            </a:r>
            <a:r>
              <a:rPr lang="en-US" u="sng" dirty="0"/>
              <a:t>reduction</a:t>
            </a:r>
            <a:r>
              <a:rPr lang="en-US" dirty="0"/>
              <a:t> of $65 </a:t>
            </a:r>
          </a:p>
          <a:p>
            <a:pPr>
              <a:lnSpc>
                <a:spcPct val="150000"/>
              </a:lnSpc>
              <a:spcAft>
                <a:spcPts val="600"/>
              </a:spcAft>
            </a:pPr>
            <a:r>
              <a:rPr lang="en-US" dirty="0"/>
              <a:t>Free Cash at fiscal year-end on June 30, 2021 estimated at $3,406,894 (pending DOR certification)</a:t>
            </a:r>
          </a:p>
          <a:p>
            <a:pPr>
              <a:lnSpc>
                <a:spcPct val="150000"/>
              </a:lnSpc>
              <a:spcAft>
                <a:spcPts val="600"/>
              </a:spcAft>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573134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FY2023 Health Insurance</a:t>
            </a:r>
          </a:p>
        </p:txBody>
      </p:sp>
      <p:sp>
        <p:nvSpPr>
          <p:cNvPr id="3" name="Content Placeholder 2"/>
          <p:cNvSpPr>
            <a:spLocks noGrp="1"/>
          </p:cNvSpPr>
          <p:nvPr>
            <p:ph idx="1"/>
          </p:nvPr>
        </p:nvSpPr>
        <p:spPr>
          <a:xfrm>
            <a:off x="457200" y="1600200"/>
            <a:ext cx="8382000" cy="4876800"/>
          </a:xfrm>
        </p:spPr>
        <p:txBody>
          <a:bodyPr>
            <a:normAutofit/>
          </a:bodyPr>
          <a:lstStyle/>
          <a:p>
            <a:pPr marL="0" indent="0">
              <a:buNone/>
            </a:pPr>
            <a:r>
              <a:rPr lang="en-US" b="1" dirty="0"/>
              <a:t>Why is the Health Insurance budget increase so critical?</a:t>
            </a:r>
          </a:p>
          <a:p>
            <a:endParaRPr lang="en-US" dirty="0"/>
          </a:p>
          <a:p>
            <a:pPr>
              <a:spcBef>
                <a:spcPts val="0"/>
              </a:spcBef>
              <a:spcAft>
                <a:spcPts val="1800"/>
              </a:spcAft>
            </a:pPr>
            <a:r>
              <a:rPr lang="en-US" dirty="0"/>
              <a:t>10% increase on $6.12 million health budget is $612,000</a:t>
            </a:r>
          </a:p>
          <a:p>
            <a:pPr>
              <a:spcBef>
                <a:spcPts val="0"/>
              </a:spcBef>
              <a:spcAft>
                <a:spcPts val="1800"/>
              </a:spcAft>
            </a:pPr>
            <a:r>
              <a:rPr lang="en-US" dirty="0"/>
              <a:t>3% increase on the Total General Government Budget is approximately $709,000</a:t>
            </a:r>
          </a:p>
          <a:p>
            <a:pPr>
              <a:spcBef>
                <a:spcPts val="0"/>
              </a:spcBef>
              <a:spcAft>
                <a:spcPts val="1800"/>
              </a:spcAft>
            </a:pPr>
            <a:r>
              <a:rPr lang="en-US" dirty="0"/>
              <a:t>Health Insurance would consume 86% of all new FY2023 revenues for non-school departments.  It swamps all other budget considerations.</a:t>
            </a:r>
          </a:p>
          <a:p>
            <a:pPr>
              <a:spcBef>
                <a:spcPts val="0"/>
              </a:spcBef>
              <a:spcAft>
                <a:spcPts val="1800"/>
              </a:spcAft>
            </a:pPr>
            <a:r>
              <a:rPr lang="en-US" dirty="0"/>
              <a:t>Town is investigating a joint procurement with ARHS and Southborough as part of the FY2023 Health Insurance bid process</a:t>
            </a:r>
          </a:p>
        </p:txBody>
      </p:sp>
    </p:spTree>
    <p:extLst>
      <p:ext uri="{BB962C8B-B14F-4D97-AF65-F5344CB8AC3E}">
        <p14:creationId xmlns:p14="http://schemas.microsoft.com/office/powerpoint/2010/main" val="4284216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sp>
        <p:nvSpPr>
          <p:cNvPr id="3" name="Content Placeholder 2"/>
          <p:cNvSpPr>
            <a:spLocks noGrp="1"/>
          </p:cNvSpPr>
          <p:nvPr>
            <p:ph idx="1"/>
          </p:nvPr>
        </p:nvSpPr>
        <p:spPr>
          <a:xfrm>
            <a:off x="381000" y="4343400"/>
            <a:ext cx="8229600" cy="2362200"/>
          </a:xfrm>
        </p:spPr>
        <p:txBody>
          <a:bodyPr>
            <a:normAutofit fontScale="92500" lnSpcReduction="20000"/>
          </a:bodyPr>
          <a:lstStyle/>
          <a:p>
            <a:pPr lvl="1"/>
            <a:r>
              <a:rPr lang="en-US" sz="2200" dirty="0">
                <a:solidFill>
                  <a:srgbClr val="040404"/>
                </a:solidFill>
              </a:rPr>
              <a:t>Formula: Pension Assets divided by Pension Liabilities</a:t>
            </a:r>
          </a:p>
          <a:p>
            <a:pPr lvl="1"/>
            <a:r>
              <a:rPr lang="en-US" sz="2200" dirty="0">
                <a:solidFill>
                  <a:srgbClr val="040404"/>
                </a:solidFill>
              </a:rPr>
              <a:t>Warning:</a:t>
            </a:r>
            <a:r>
              <a:rPr lang="en-US" sz="2200" dirty="0"/>
              <a:t> </a:t>
            </a:r>
            <a:r>
              <a:rPr lang="en-US" sz="2200" dirty="0">
                <a:solidFill>
                  <a:srgbClr val="040404"/>
                </a:solidFill>
              </a:rPr>
              <a:t>Unfunded liability or increase in unfunded liability</a:t>
            </a:r>
          </a:p>
          <a:p>
            <a:pPr lvl="1"/>
            <a:r>
              <a:rPr lang="en-US" sz="2200" dirty="0">
                <a:solidFill>
                  <a:srgbClr val="040404"/>
                </a:solidFill>
              </a:rPr>
              <a:t>Trend: </a:t>
            </a:r>
            <a:r>
              <a:rPr lang="en-US" sz="2200" b="1" dirty="0">
                <a:solidFill>
                  <a:srgbClr val="FF0000"/>
                </a:solidFill>
              </a:rPr>
              <a:t>Unfavorable</a:t>
            </a:r>
          </a:p>
          <a:p>
            <a:pPr lvl="1"/>
            <a:r>
              <a:rPr lang="en-US" sz="2200" u="sng" dirty="0">
                <a:solidFill>
                  <a:srgbClr val="040404"/>
                </a:solidFill>
              </a:rPr>
              <a:t>Comments</a:t>
            </a:r>
            <a:r>
              <a:rPr lang="en-US" sz="2200" dirty="0">
                <a:solidFill>
                  <a:srgbClr val="040404"/>
                </a:solidFill>
              </a:rPr>
              <a:t>: Northborough is part of Worcester Regional Retirement System which is on schedule to be fully funded by 2036—four years before the 2040 deadline; the new funding schedule, recent pension reform and improving economy are all forces for future improvement. Northborough’s current unfunded liability is $33M.</a:t>
            </a:r>
          </a:p>
          <a:p>
            <a:pPr lvl="1"/>
            <a:endParaRPr lang="en-US" dirty="0"/>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599915" y="385720"/>
            <a:ext cx="4447515" cy="60488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1800" b="1" dirty="0">
                <a:solidFill>
                  <a:schemeClr val="tx2">
                    <a:lumMod val="75000"/>
                  </a:schemeClr>
                </a:solidFill>
                <a:latin typeface="Times New Roman" pitchFamily="18" charset="0"/>
                <a:cs typeface="Times New Roman" pitchFamily="18" charset="0"/>
              </a:rPr>
              <a:t>Indicator  9:  Pension Liability</a:t>
            </a:r>
          </a:p>
        </p:txBody>
      </p:sp>
      <p:cxnSp>
        <p:nvCxnSpPr>
          <p:cNvPr id="10" name="Straight Connector 9"/>
          <p:cNvCxnSpPr/>
          <p:nvPr/>
        </p:nvCxnSpPr>
        <p:spPr>
          <a:xfrm>
            <a:off x="152400" y="1219200"/>
            <a:ext cx="8895030"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8" name="Chart 7">
            <a:extLst>
              <a:ext uri="{FF2B5EF4-FFF2-40B4-BE49-F238E27FC236}">
                <a16:creationId xmlns:a16="http://schemas.microsoft.com/office/drawing/2014/main" id="{00000000-0008-0000-0A00-000002000000}"/>
              </a:ext>
            </a:extLst>
          </p:cNvPr>
          <p:cNvGraphicFramePr>
            <a:graphicFrameLocks/>
          </p:cNvGraphicFramePr>
          <p:nvPr>
            <p:extLst>
              <p:ext uri="{D42A27DB-BD31-4B8C-83A1-F6EECF244321}">
                <p14:modId xmlns:p14="http://schemas.microsoft.com/office/powerpoint/2010/main" val="4116138324"/>
              </p:ext>
            </p:extLst>
          </p:nvPr>
        </p:nvGraphicFramePr>
        <p:xfrm>
          <a:off x="152401" y="1379900"/>
          <a:ext cx="8895030" cy="29635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14857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sp>
        <p:nvSpPr>
          <p:cNvPr id="3" name="Content Placeholder 2"/>
          <p:cNvSpPr>
            <a:spLocks noGrp="1"/>
          </p:cNvSpPr>
          <p:nvPr>
            <p:ph idx="1"/>
          </p:nvPr>
        </p:nvSpPr>
        <p:spPr>
          <a:xfrm>
            <a:off x="381000" y="4191000"/>
            <a:ext cx="8458200" cy="2514600"/>
          </a:xfrm>
        </p:spPr>
        <p:txBody>
          <a:bodyPr>
            <a:normAutofit fontScale="92500" lnSpcReduction="20000"/>
          </a:bodyPr>
          <a:lstStyle/>
          <a:p>
            <a:pPr lvl="1"/>
            <a:r>
              <a:rPr lang="en-US" dirty="0">
                <a:solidFill>
                  <a:srgbClr val="040404"/>
                </a:solidFill>
              </a:rPr>
              <a:t>Formula: Other Post-Employment Assets divided by Liabilities</a:t>
            </a:r>
          </a:p>
          <a:p>
            <a:pPr lvl="1"/>
            <a:r>
              <a:rPr lang="en-US" dirty="0">
                <a:solidFill>
                  <a:srgbClr val="040404"/>
                </a:solidFill>
              </a:rPr>
              <a:t>Warning: Unfunded liability or increase in unfunded liability</a:t>
            </a:r>
          </a:p>
          <a:p>
            <a:pPr lvl="1"/>
            <a:r>
              <a:rPr lang="en-US" dirty="0">
                <a:solidFill>
                  <a:srgbClr val="040404"/>
                </a:solidFill>
              </a:rPr>
              <a:t>Trend: </a:t>
            </a:r>
            <a:r>
              <a:rPr lang="en-US" b="1" dirty="0">
                <a:solidFill>
                  <a:srgbClr val="FF0000"/>
                </a:solidFill>
              </a:rPr>
              <a:t>Unfavorable / </a:t>
            </a:r>
            <a:r>
              <a:rPr lang="en-US" b="1" dirty="0">
                <a:solidFill>
                  <a:srgbClr val="040404"/>
                </a:solidFill>
              </a:rPr>
              <a:t>Improving</a:t>
            </a:r>
            <a:endParaRPr lang="en-US" b="1" dirty="0">
              <a:solidFill>
                <a:srgbClr val="FF0000"/>
              </a:solidFill>
            </a:endParaRPr>
          </a:p>
          <a:p>
            <a:pPr lvl="1"/>
            <a:r>
              <a:rPr lang="en-US" u="sng" dirty="0">
                <a:solidFill>
                  <a:srgbClr val="040404"/>
                </a:solidFill>
              </a:rPr>
              <a:t>Comments</a:t>
            </a:r>
            <a:r>
              <a:rPr lang="en-US" dirty="0">
                <a:solidFill>
                  <a:srgbClr val="040404"/>
                </a:solidFill>
              </a:rPr>
              <a:t>: $500K in planned annual contributions to the OPEB Trust Fund beginning in FY15 started to improve the Town’s funding ratio. As of 10/31/2021 the Fund has $5.1M. Positive investment income marginally improved the funding ratio despite pandemic impacts preventing financial contributions in FY2021 &amp; FY2022.  Reinstatement of annual contributions should be a priority in FY2023 and beyond.</a:t>
            </a:r>
          </a:p>
          <a:p>
            <a:pPr lvl="1"/>
            <a:endParaRPr lang="en-US" dirty="0"/>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599915" y="385720"/>
            <a:ext cx="4447515" cy="60488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1800" b="1" dirty="0">
                <a:solidFill>
                  <a:schemeClr val="tx2">
                    <a:lumMod val="75000"/>
                  </a:schemeClr>
                </a:solidFill>
                <a:latin typeface="Times New Roman" pitchFamily="18" charset="0"/>
                <a:cs typeface="Times New Roman" pitchFamily="18" charset="0"/>
              </a:rPr>
              <a:t>Indicator  10:  Other Post-Employment Benefits</a:t>
            </a:r>
          </a:p>
        </p:txBody>
      </p:sp>
      <p:cxnSp>
        <p:nvCxnSpPr>
          <p:cNvPr id="10" name="Straight Connector 9"/>
          <p:cNvCxnSpPr/>
          <p:nvPr/>
        </p:nvCxnSpPr>
        <p:spPr>
          <a:xfrm>
            <a:off x="152400" y="1219200"/>
            <a:ext cx="8895030"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Table 5">
            <a:extLst>
              <a:ext uri="{FF2B5EF4-FFF2-40B4-BE49-F238E27FC236}">
                <a16:creationId xmlns:a16="http://schemas.microsoft.com/office/drawing/2014/main" id="{6B719377-CA00-43BB-BEA0-C3007A91FE3E}"/>
              </a:ext>
            </a:extLst>
          </p:cNvPr>
          <p:cNvGraphicFramePr>
            <a:graphicFrameLocks noGrp="1"/>
          </p:cNvGraphicFramePr>
          <p:nvPr>
            <p:extLst>
              <p:ext uri="{D42A27DB-BD31-4B8C-83A1-F6EECF244321}">
                <p14:modId xmlns:p14="http://schemas.microsoft.com/office/powerpoint/2010/main" val="449156087"/>
              </p:ext>
            </p:extLst>
          </p:nvPr>
        </p:nvGraphicFramePr>
        <p:xfrm>
          <a:off x="152400" y="1554957"/>
          <a:ext cx="8895032" cy="2559843"/>
        </p:xfrm>
        <a:graphic>
          <a:graphicData uri="http://schemas.openxmlformats.org/drawingml/2006/table">
            <a:tbl>
              <a:tblPr>
                <a:tableStyleId>{5C22544A-7EE6-4342-B048-85BDC9FD1C3A}</a:tableStyleId>
              </a:tblPr>
              <a:tblGrid>
                <a:gridCol w="1667306">
                  <a:extLst>
                    <a:ext uri="{9D8B030D-6E8A-4147-A177-3AD203B41FA5}">
                      <a16:colId xmlns:a16="http://schemas.microsoft.com/office/drawing/2014/main" val="3681883800"/>
                    </a:ext>
                  </a:extLst>
                </a:gridCol>
                <a:gridCol w="657066">
                  <a:extLst>
                    <a:ext uri="{9D8B030D-6E8A-4147-A177-3AD203B41FA5}">
                      <a16:colId xmlns:a16="http://schemas.microsoft.com/office/drawing/2014/main" val="930225004"/>
                    </a:ext>
                  </a:extLst>
                </a:gridCol>
                <a:gridCol w="657066">
                  <a:extLst>
                    <a:ext uri="{9D8B030D-6E8A-4147-A177-3AD203B41FA5}">
                      <a16:colId xmlns:a16="http://schemas.microsoft.com/office/drawing/2014/main" val="1286352455"/>
                    </a:ext>
                  </a:extLst>
                </a:gridCol>
                <a:gridCol w="657066">
                  <a:extLst>
                    <a:ext uri="{9D8B030D-6E8A-4147-A177-3AD203B41FA5}">
                      <a16:colId xmlns:a16="http://schemas.microsoft.com/office/drawing/2014/main" val="1266158685"/>
                    </a:ext>
                  </a:extLst>
                </a:gridCol>
                <a:gridCol w="657066">
                  <a:extLst>
                    <a:ext uri="{9D8B030D-6E8A-4147-A177-3AD203B41FA5}">
                      <a16:colId xmlns:a16="http://schemas.microsoft.com/office/drawing/2014/main" val="2735689477"/>
                    </a:ext>
                  </a:extLst>
                </a:gridCol>
                <a:gridCol w="657066">
                  <a:extLst>
                    <a:ext uri="{9D8B030D-6E8A-4147-A177-3AD203B41FA5}">
                      <a16:colId xmlns:a16="http://schemas.microsoft.com/office/drawing/2014/main" val="4008570086"/>
                    </a:ext>
                  </a:extLst>
                </a:gridCol>
                <a:gridCol w="657066">
                  <a:extLst>
                    <a:ext uri="{9D8B030D-6E8A-4147-A177-3AD203B41FA5}">
                      <a16:colId xmlns:a16="http://schemas.microsoft.com/office/drawing/2014/main" val="1769274701"/>
                    </a:ext>
                  </a:extLst>
                </a:gridCol>
                <a:gridCol w="657066">
                  <a:extLst>
                    <a:ext uri="{9D8B030D-6E8A-4147-A177-3AD203B41FA5}">
                      <a16:colId xmlns:a16="http://schemas.microsoft.com/office/drawing/2014/main" val="2664113697"/>
                    </a:ext>
                  </a:extLst>
                </a:gridCol>
                <a:gridCol w="657066">
                  <a:extLst>
                    <a:ext uri="{9D8B030D-6E8A-4147-A177-3AD203B41FA5}">
                      <a16:colId xmlns:a16="http://schemas.microsoft.com/office/drawing/2014/main" val="69346828"/>
                    </a:ext>
                  </a:extLst>
                </a:gridCol>
                <a:gridCol w="657066">
                  <a:extLst>
                    <a:ext uri="{9D8B030D-6E8A-4147-A177-3AD203B41FA5}">
                      <a16:colId xmlns:a16="http://schemas.microsoft.com/office/drawing/2014/main" val="278917497"/>
                    </a:ext>
                  </a:extLst>
                </a:gridCol>
                <a:gridCol w="657066">
                  <a:extLst>
                    <a:ext uri="{9D8B030D-6E8A-4147-A177-3AD203B41FA5}">
                      <a16:colId xmlns:a16="http://schemas.microsoft.com/office/drawing/2014/main" val="2663948896"/>
                    </a:ext>
                  </a:extLst>
                </a:gridCol>
                <a:gridCol w="657066">
                  <a:extLst>
                    <a:ext uri="{9D8B030D-6E8A-4147-A177-3AD203B41FA5}">
                      <a16:colId xmlns:a16="http://schemas.microsoft.com/office/drawing/2014/main" val="128311568"/>
                    </a:ext>
                  </a:extLst>
                </a:gridCol>
              </a:tblGrid>
              <a:tr h="233471">
                <a:tc>
                  <a:txBody>
                    <a:bodyPr/>
                    <a:lstStyle/>
                    <a:p>
                      <a:pPr algn="l" fontAlgn="ctr"/>
                      <a:r>
                        <a:rPr lang="en-US" sz="1000" u="none" strike="noStrike">
                          <a:effectLst/>
                        </a:rPr>
                        <a:t>Reporting Period</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FY2009</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FY2009</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FY2011</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FY2013</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FY2015</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FY2016</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FY2017</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FY2018</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FY2019</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FY2020</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FY2021</a:t>
                      </a:r>
                      <a:endParaRPr lang="en-US" sz="10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79775041"/>
                  </a:ext>
                </a:extLst>
              </a:tr>
              <a:tr h="233471">
                <a:tc>
                  <a:txBody>
                    <a:bodyPr/>
                    <a:lstStyle/>
                    <a:p>
                      <a:pPr algn="ctr" fontAlgn="ctr"/>
                      <a:r>
                        <a:rPr lang="en-US" sz="1000" u="none" strike="noStrike">
                          <a:effectLst/>
                        </a:rPr>
                        <a:t>In Millions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Original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Revised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27986868"/>
                  </a:ext>
                </a:extLst>
              </a:tr>
              <a:tr h="233471">
                <a:tc>
                  <a:txBody>
                    <a:bodyPr/>
                    <a:lstStyle/>
                    <a:p>
                      <a:pPr algn="ctr" fontAlgn="ctr"/>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27363666"/>
                  </a:ext>
                </a:extLst>
              </a:tr>
              <a:tr h="233471">
                <a:tc>
                  <a:txBody>
                    <a:bodyPr/>
                    <a:lstStyle/>
                    <a:p>
                      <a:pPr algn="l" fontAlgn="ctr"/>
                      <a:r>
                        <a:rPr lang="en-US" sz="1000" u="none" strike="noStrike">
                          <a:effectLst/>
                        </a:rPr>
                        <a:t>Total OPEB Liability</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$90.44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$34.29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dirty="0">
                          <a:effectLst/>
                        </a:rPr>
                        <a:t>$28.07 </a:t>
                      </a:r>
                      <a:endParaRPr lang="en-US" sz="10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$32.64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$35.38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$36.57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$39.14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$47.33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$37.75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$40.05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$45.94 </a:t>
                      </a:r>
                      <a:endParaRPr lang="en-US" sz="10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016572244"/>
                  </a:ext>
                </a:extLst>
              </a:tr>
              <a:tr h="233471">
                <a:tc>
                  <a:txBody>
                    <a:bodyPr/>
                    <a:lstStyle/>
                    <a:p>
                      <a:pPr algn="ctr" fontAlgn="ctr"/>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17331026"/>
                  </a:ext>
                </a:extLst>
              </a:tr>
              <a:tr h="233471">
                <a:tc>
                  <a:txBody>
                    <a:bodyPr/>
                    <a:lstStyle/>
                    <a:p>
                      <a:pPr algn="l" fontAlgn="ctr"/>
                      <a:r>
                        <a:rPr lang="en-US" sz="1000" u="none" strike="noStrike">
                          <a:effectLst/>
                        </a:rPr>
                        <a:t>Actuarial Value of Assets</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000" u="none" strike="noStrike" dirty="0">
                          <a:effectLst/>
                        </a:rPr>
                        <a:t>               -   </a:t>
                      </a:r>
                      <a:endParaRPr lang="en-US" sz="10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000" u="none" strike="noStrike">
                          <a:effectLst/>
                        </a:rPr>
                        <a:t>               -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000" u="none" strike="noStrike">
                          <a:effectLst/>
                        </a:rPr>
                        <a:t>               -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000" u="none" strike="noStrike">
                          <a:effectLst/>
                        </a:rPr>
                        <a:t>               -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$0.50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$1.05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$1.73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$2.44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$3.11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$3.74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$4.83 </a:t>
                      </a:r>
                      <a:endParaRPr lang="en-US" sz="10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900039416"/>
                  </a:ext>
                </a:extLst>
              </a:tr>
              <a:tr h="225133">
                <a:tc>
                  <a:txBody>
                    <a:bodyPr/>
                    <a:lstStyle/>
                    <a:p>
                      <a:pPr algn="l" fontAlgn="ctr"/>
                      <a:r>
                        <a:rPr lang="en-US" sz="1000" u="none" strike="noStrike">
                          <a:effectLst/>
                        </a:rPr>
                        <a:t> </a:t>
                      </a: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 </a:t>
                      </a:r>
                      <a:endParaRPr lang="en-US" sz="1000" b="1"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590434942"/>
                  </a:ext>
                </a:extLst>
              </a:tr>
              <a:tr h="233471">
                <a:tc>
                  <a:txBody>
                    <a:bodyPr/>
                    <a:lstStyle/>
                    <a:p>
                      <a:pPr algn="l" fontAlgn="ctr"/>
                      <a:r>
                        <a:rPr lang="en-US" sz="1000" u="none" strike="noStrike">
                          <a:effectLst/>
                        </a:rPr>
                        <a:t>Net OPEB Liability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$90.44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$34.29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$28.07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$32.64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$34.88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$35.52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$37.41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$44.89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$34.64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$36.32 </a:t>
                      </a:r>
                      <a:endParaRPr lang="en-US" sz="10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$41.11 </a:t>
                      </a:r>
                      <a:endParaRPr lang="en-US" sz="10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203517365"/>
                  </a:ext>
                </a:extLst>
              </a:tr>
              <a:tr h="233471">
                <a:tc>
                  <a:txBody>
                    <a:bodyPr/>
                    <a:lstStyle/>
                    <a:p>
                      <a:pPr algn="l" fontAlgn="ctr"/>
                      <a:r>
                        <a:rPr lang="en-US" sz="1000" u="none" strike="noStrike">
                          <a:effectLst/>
                        </a:rPr>
                        <a:t>Discount Rate</a:t>
                      </a:r>
                      <a:endParaRPr lang="en-US" sz="1000" b="0" i="1"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n-US" sz="1000" u="none" strike="noStrike">
                          <a:effectLst/>
                        </a:rPr>
                        <a:t>4.00%</a:t>
                      </a:r>
                      <a:endParaRPr lang="en-US" sz="1000" b="0" i="1" u="none" strike="noStrike">
                        <a:solidFill>
                          <a:srgbClr val="000000"/>
                        </a:solidFill>
                        <a:effectLst/>
                        <a:latin typeface="Times New Roman" panose="02020603050405020304" pitchFamily="18" charset="0"/>
                      </a:endParaRPr>
                    </a:p>
                  </a:txBody>
                  <a:tcPr marL="0" marR="0" marT="0" marB="0" anchor="ctr"/>
                </a:tc>
                <a:tc>
                  <a:txBody>
                    <a:bodyPr/>
                    <a:lstStyle/>
                    <a:p>
                      <a:pPr algn="r" fontAlgn="ctr"/>
                      <a:r>
                        <a:rPr lang="en-US" sz="1000" u="none" strike="noStrike">
                          <a:effectLst/>
                        </a:rPr>
                        <a:t>4.00%</a:t>
                      </a:r>
                      <a:endParaRPr lang="en-US" sz="1000" b="0" i="1" u="none" strike="noStrike">
                        <a:solidFill>
                          <a:srgbClr val="000000"/>
                        </a:solidFill>
                        <a:effectLst/>
                        <a:latin typeface="Times New Roman" panose="02020603050405020304" pitchFamily="18" charset="0"/>
                      </a:endParaRPr>
                    </a:p>
                  </a:txBody>
                  <a:tcPr marL="0" marR="0" marT="0" marB="0" anchor="ctr"/>
                </a:tc>
                <a:tc>
                  <a:txBody>
                    <a:bodyPr/>
                    <a:lstStyle/>
                    <a:p>
                      <a:pPr algn="r" fontAlgn="ctr"/>
                      <a:r>
                        <a:rPr lang="en-US" sz="1000" u="none" strike="noStrike">
                          <a:effectLst/>
                        </a:rPr>
                        <a:t>4.00%</a:t>
                      </a:r>
                      <a:endParaRPr lang="en-US" sz="1000" b="0" i="1" u="none" strike="noStrike">
                        <a:solidFill>
                          <a:srgbClr val="000000"/>
                        </a:solidFill>
                        <a:effectLst/>
                        <a:latin typeface="Times New Roman" panose="02020603050405020304" pitchFamily="18" charset="0"/>
                      </a:endParaRPr>
                    </a:p>
                  </a:txBody>
                  <a:tcPr marL="0" marR="0" marT="0" marB="0" anchor="ctr"/>
                </a:tc>
                <a:tc>
                  <a:txBody>
                    <a:bodyPr/>
                    <a:lstStyle/>
                    <a:p>
                      <a:pPr algn="r" fontAlgn="ctr"/>
                      <a:r>
                        <a:rPr lang="en-US" sz="1000" u="none" strike="noStrike">
                          <a:effectLst/>
                        </a:rPr>
                        <a:t>4.00%</a:t>
                      </a:r>
                      <a:endParaRPr lang="en-US" sz="1000" b="0" i="1" u="none" strike="noStrike">
                        <a:solidFill>
                          <a:srgbClr val="000000"/>
                        </a:solidFill>
                        <a:effectLst/>
                        <a:latin typeface="Times New Roman" panose="02020603050405020304" pitchFamily="18" charset="0"/>
                      </a:endParaRPr>
                    </a:p>
                  </a:txBody>
                  <a:tcPr marL="0" marR="0" marT="0" marB="0" anchor="ctr"/>
                </a:tc>
                <a:tc>
                  <a:txBody>
                    <a:bodyPr/>
                    <a:lstStyle/>
                    <a:p>
                      <a:pPr algn="r" fontAlgn="ctr"/>
                      <a:r>
                        <a:rPr lang="en-US" sz="1000" u="none" strike="noStrike">
                          <a:effectLst/>
                        </a:rPr>
                        <a:t>4.00%</a:t>
                      </a:r>
                      <a:endParaRPr lang="en-US" sz="1000" b="0" i="1" u="none" strike="noStrike">
                        <a:solidFill>
                          <a:srgbClr val="000000"/>
                        </a:solidFill>
                        <a:effectLst/>
                        <a:latin typeface="Times New Roman" panose="02020603050405020304" pitchFamily="18" charset="0"/>
                      </a:endParaRPr>
                    </a:p>
                  </a:txBody>
                  <a:tcPr marL="0" marR="0" marT="0" marB="0" anchor="ctr"/>
                </a:tc>
                <a:tc>
                  <a:txBody>
                    <a:bodyPr/>
                    <a:lstStyle/>
                    <a:p>
                      <a:pPr algn="r" fontAlgn="ctr"/>
                      <a:r>
                        <a:rPr lang="en-US" sz="1000" u="none" strike="noStrike">
                          <a:effectLst/>
                        </a:rPr>
                        <a:t>4.00%</a:t>
                      </a:r>
                      <a:endParaRPr lang="en-US" sz="1000" b="0" i="1" u="none" strike="noStrike">
                        <a:solidFill>
                          <a:srgbClr val="000000"/>
                        </a:solidFill>
                        <a:effectLst/>
                        <a:latin typeface="Times New Roman" panose="02020603050405020304" pitchFamily="18" charset="0"/>
                      </a:endParaRPr>
                    </a:p>
                  </a:txBody>
                  <a:tcPr marL="0" marR="0" marT="0" marB="0" anchor="ctr"/>
                </a:tc>
                <a:tc>
                  <a:txBody>
                    <a:bodyPr/>
                    <a:lstStyle/>
                    <a:p>
                      <a:pPr algn="r" fontAlgn="ctr"/>
                      <a:r>
                        <a:rPr lang="en-US" sz="1000" u="none" strike="noStrike">
                          <a:effectLst/>
                        </a:rPr>
                        <a:t>6.00%</a:t>
                      </a:r>
                      <a:endParaRPr lang="en-US" sz="1000" b="0" i="1" u="none" strike="noStrike">
                        <a:solidFill>
                          <a:srgbClr val="000000"/>
                        </a:solidFill>
                        <a:effectLst/>
                        <a:latin typeface="Times New Roman" panose="02020603050405020304" pitchFamily="18" charset="0"/>
                      </a:endParaRPr>
                    </a:p>
                  </a:txBody>
                  <a:tcPr marL="0" marR="0" marT="0" marB="0" anchor="ctr"/>
                </a:tc>
                <a:tc>
                  <a:txBody>
                    <a:bodyPr/>
                    <a:lstStyle/>
                    <a:p>
                      <a:pPr algn="r" fontAlgn="ctr"/>
                      <a:r>
                        <a:rPr lang="en-US" sz="1000" u="none" strike="noStrike">
                          <a:effectLst/>
                        </a:rPr>
                        <a:t>5.25%</a:t>
                      </a:r>
                      <a:endParaRPr lang="en-US" sz="1000" b="0" i="1" u="none" strike="noStrike">
                        <a:solidFill>
                          <a:srgbClr val="000000"/>
                        </a:solidFill>
                        <a:effectLst/>
                        <a:latin typeface="Times New Roman" panose="02020603050405020304" pitchFamily="18" charset="0"/>
                      </a:endParaRPr>
                    </a:p>
                  </a:txBody>
                  <a:tcPr marL="0" marR="0" marT="0" marB="0" anchor="ctr"/>
                </a:tc>
                <a:tc>
                  <a:txBody>
                    <a:bodyPr/>
                    <a:lstStyle/>
                    <a:p>
                      <a:pPr algn="r" fontAlgn="ctr"/>
                      <a:r>
                        <a:rPr lang="en-US" sz="1000" u="none" strike="noStrike">
                          <a:effectLst/>
                        </a:rPr>
                        <a:t>6.25%</a:t>
                      </a:r>
                      <a:endParaRPr lang="en-US" sz="1000" b="0" i="1" u="none" strike="noStrike">
                        <a:solidFill>
                          <a:srgbClr val="000000"/>
                        </a:solidFill>
                        <a:effectLst/>
                        <a:latin typeface="Times New Roman" panose="02020603050405020304" pitchFamily="18" charset="0"/>
                      </a:endParaRPr>
                    </a:p>
                  </a:txBody>
                  <a:tcPr marL="0" marR="0" marT="0" marB="0" anchor="ctr"/>
                </a:tc>
                <a:tc>
                  <a:txBody>
                    <a:bodyPr/>
                    <a:lstStyle/>
                    <a:p>
                      <a:pPr algn="r" fontAlgn="ctr"/>
                      <a:r>
                        <a:rPr lang="en-US" sz="1000" u="none" strike="noStrike">
                          <a:effectLst/>
                        </a:rPr>
                        <a:t>6.25%</a:t>
                      </a:r>
                      <a:endParaRPr lang="en-US" sz="1000" b="0" i="1" u="none" strike="noStrike">
                        <a:solidFill>
                          <a:srgbClr val="000000"/>
                        </a:solidFill>
                        <a:effectLst/>
                        <a:latin typeface="Times New Roman" panose="02020603050405020304" pitchFamily="18" charset="0"/>
                      </a:endParaRPr>
                    </a:p>
                  </a:txBody>
                  <a:tcPr marL="0" marR="0" marT="0" marB="0" anchor="ctr"/>
                </a:tc>
                <a:tc>
                  <a:txBody>
                    <a:bodyPr/>
                    <a:lstStyle/>
                    <a:p>
                      <a:pPr algn="r" fontAlgn="ctr"/>
                      <a:r>
                        <a:rPr lang="en-US" sz="1000" u="none" strike="noStrike">
                          <a:effectLst/>
                        </a:rPr>
                        <a:t>6.25%</a:t>
                      </a:r>
                      <a:endParaRPr lang="en-US" sz="1000" b="0" i="1"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074788637"/>
                  </a:ext>
                </a:extLst>
              </a:tr>
              <a:tr h="233471">
                <a:tc>
                  <a:txBody>
                    <a:bodyPr/>
                    <a:lstStyle/>
                    <a:p>
                      <a:pPr algn="l" fontAlgn="ctr"/>
                      <a:r>
                        <a:rPr lang="en-US" sz="1000" u="none" strike="noStrike">
                          <a:effectLst/>
                        </a:rPr>
                        <a:t> </a:t>
                      </a: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79992606"/>
                  </a:ext>
                </a:extLst>
              </a:tr>
              <a:tr h="233471">
                <a:tc>
                  <a:txBody>
                    <a:bodyPr/>
                    <a:lstStyle/>
                    <a:p>
                      <a:pPr algn="l" fontAlgn="ctr"/>
                      <a:r>
                        <a:rPr lang="en-US" sz="1000" u="none" strike="noStrike" dirty="0">
                          <a:effectLst/>
                        </a:rPr>
                        <a:t>Funded Ratio</a:t>
                      </a:r>
                      <a:endParaRPr lang="en-US" sz="1000" b="1" i="0" u="none" strike="noStrike" dirty="0">
                        <a:solidFill>
                          <a:srgbClr val="000000"/>
                        </a:solidFill>
                        <a:effectLst/>
                        <a:latin typeface="Calibri" panose="020F0502020204030204" pitchFamily="34" charset="0"/>
                      </a:endParaRPr>
                    </a:p>
                  </a:txBody>
                  <a:tcPr marL="0" marR="0" marT="0" marB="0" anchor="ctr">
                    <a:solidFill>
                      <a:srgbClr val="FFFF00"/>
                    </a:solidFill>
                  </a:tcPr>
                </a:tc>
                <a:tc>
                  <a:txBody>
                    <a:bodyPr/>
                    <a:lstStyle/>
                    <a:p>
                      <a:pPr algn="r" fontAlgn="ctr"/>
                      <a:r>
                        <a:rPr lang="en-US" sz="1000" u="none" strike="noStrike" dirty="0">
                          <a:effectLst/>
                        </a:rPr>
                        <a:t>0.00%</a:t>
                      </a:r>
                      <a:endParaRPr lang="en-US" sz="1000" b="1" i="0" u="none" strike="noStrike" dirty="0">
                        <a:solidFill>
                          <a:srgbClr val="000000"/>
                        </a:solidFill>
                        <a:effectLst/>
                        <a:latin typeface="Times New Roman" panose="02020603050405020304" pitchFamily="18" charset="0"/>
                      </a:endParaRPr>
                    </a:p>
                  </a:txBody>
                  <a:tcPr marL="0" marR="0" marT="0" marB="0" anchor="ctr">
                    <a:solidFill>
                      <a:srgbClr val="FFFF00"/>
                    </a:solidFill>
                  </a:tcPr>
                </a:tc>
                <a:tc>
                  <a:txBody>
                    <a:bodyPr/>
                    <a:lstStyle/>
                    <a:p>
                      <a:pPr algn="r" fontAlgn="ctr"/>
                      <a:r>
                        <a:rPr lang="en-US" sz="1000" u="none" strike="noStrike" dirty="0">
                          <a:effectLst/>
                        </a:rPr>
                        <a:t>0.00%</a:t>
                      </a:r>
                      <a:endParaRPr lang="en-US" sz="1000" b="1" i="0" u="none" strike="noStrike" dirty="0">
                        <a:solidFill>
                          <a:srgbClr val="000000"/>
                        </a:solidFill>
                        <a:effectLst/>
                        <a:latin typeface="Times New Roman" panose="02020603050405020304" pitchFamily="18" charset="0"/>
                      </a:endParaRPr>
                    </a:p>
                  </a:txBody>
                  <a:tcPr marL="0" marR="0" marT="0" marB="0" anchor="ctr">
                    <a:solidFill>
                      <a:srgbClr val="FFFF00"/>
                    </a:solidFill>
                  </a:tcPr>
                </a:tc>
                <a:tc>
                  <a:txBody>
                    <a:bodyPr/>
                    <a:lstStyle/>
                    <a:p>
                      <a:pPr algn="r" fontAlgn="ctr"/>
                      <a:r>
                        <a:rPr lang="en-US" sz="1000" u="none" strike="noStrike" dirty="0">
                          <a:effectLst/>
                        </a:rPr>
                        <a:t>0.00%</a:t>
                      </a:r>
                      <a:endParaRPr lang="en-US" sz="1000" b="1" i="0" u="none" strike="noStrike" dirty="0">
                        <a:solidFill>
                          <a:srgbClr val="000000"/>
                        </a:solidFill>
                        <a:effectLst/>
                        <a:latin typeface="Times New Roman" panose="02020603050405020304" pitchFamily="18" charset="0"/>
                      </a:endParaRPr>
                    </a:p>
                  </a:txBody>
                  <a:tcPr marL="0" marR="0" marT="0" marB="0" anchor="ctr">
                    <a:solidFill>
                      <a:srgbClr val="FFFF00"/>
                    </a:solidFill>
                  </a:tcPr>
                </a:tc>
                <a:tc>
                  <a:txBody>
                    <a:bodyPr/>
                    <a:lstStyle/>
                    <a:p>
                      <a:pPr algn="r" fontAlgn="ctr"/>
                      <a:r>
                        <a:rPr lang="en-US" sz="1000" u="none" strike="noStrike" dirty="0">
                          <a:effectLst/>
                        </a:rPr>
                        <a:t>0.00%</a:t>
                      </a:r>
                      <a:endParaRPr lang="en-US" sz="1000" b="1" i="0" u="none" strike="noStrike" dirty="0">
                        <a:solidFill>
                          <a:srgbClr val="000000"/>
                        </a:solidFill>
                        <a:effectLst/>
                        <a:latin typeface="Times New Roman" panose="02020603050405020304" pitchFamily="18" charset="0"/>
                      </a:endParaRPr>
                    </a:p>
                  </a:txBody>
                  <a:tcPr marL="0" marR="0" marT="0" marB="0" anchor="ctr">
                    <a:solidFill>
                      <a:srgbClr val="FFFF00"/>
                    </a:solidFill>
                  </a:tcPr>
                </a:tc>
                <a:tc>
                  <a:txBody>
                    <a:bodyPr/>
                    <a:lstStyle/>
                    <a:p>
                      <a:pPr algn="r" fontAlgn="ctr"/>
                      <a:r>
                        <a:rPr lang="en-US" sz="1000" u="none" strike="noStrike" dirty="0">
                          <a:effectLst/>
                        </a:rPr>
                        <a:t>1.43%</a:t>
                      </a:r>
                      <a:endParaRPr lang="en-US" sz="1000" b="1" i="0" u="none" strike="noStrike" dirty="0">
                        <a:solidFill>
                          <a:srgbClr val="000000"/>
                        </a:solidFill>
                        <a:effectLst/>
                        <a:latin typeface="Times New Roman" panose="02020603050405020304" pitchFamily="18" charset="0"/>
                      </a:endParaRPr>
                    </a:p>
                  </a:txBody>
                  <a:tcPr marL="0" marR="0" marT="0" marB="0" anchor="ctr">
                    <a:solidFill>
                      <a:srgbClr val="FFFF00"/>
                    </a:solidFill>
                  </a:tcPr>
                </a:tc>
                <a:tc>
                  <a:txBody>
                    <a:bodyPr/>
                    <a:lstStyle/>
                    <a:p>
                      <a:pPr algn="r" fontAlgn="ctr"/>
                      <a:r>
                        <a:rPr lang="en-US" sz="1000" u="none" strike="noStrike" dirty="0">
                          <a:effectLst/>
                        </a:rPr>
                        <a:t>2.87%</a:t>
                      </a:r>
                      <a:endParaRPr lang="en-US" sz="1000" b="1" i="0" u="none" strike="noStrike" dirty="0">
                        <a:solidFill>
                          <a:srgbClr val="000000"/>
                        </a:solidFill>
                        <a:effectLst/>
                        <a:latin typeface="Times New Roman" panose="02020603050405020304" pitchFamily="18" charset="0"/>
                      </a:endParaRPr>
                    </a:p>
                  </a:txBody>
                  <a:tcPr marL="0" marR="0" marT="0" marB="0" anchor="ctr">
                    <a:solidFill>
                      <a:srgbClr val="FFFF00"/>
                    </a:solidFill>
                  </a:tcPr>
                </a:tc>
                <a:tc>
                  <a:txBody>
                    <a:bodyPr/>
                    <a:lstStyle/>
                    <a:p>
                      <a:pPr algn="r" fontAlgn="ctr"/>
                      <a:r>
                        <a:rPr lang="en-US" sz="1000" u="none" strike="noStrike" dirty="0">
                          <a:effectLst/>
                        </a:rPr>
                        <a:t>4.43%</a:t>
                      </a:r>
                      <a:endParaRPr lang="en-US" sz="1000" b="1" i="0" u="none" strike="noStrike" dirty="0">
                        <a:solidFill>
                          <a:srgbClr val="000000"/>
                        </a:solidFill>
                        <a:effectLst/>
                        <a:latin typeface="Times New Roman" panose="02020603050405020304" pitchFamily="18" charset="0"/>
                      </a:endParaRPr>
                    </a:p>
                  </a:txBody>
                  <a:tcPr marL="0" marR="0" marT="0" marB="0" anchor="ctr">
                    <a:solidFill>
                      <a:srgbClr val="FFFF00"/>
                    </a:solidFill>
                  </a:tcPr>
                </a:tc>
                <a:tc>
                  <a:txBody>
                    <a:bodyPr/>
                    <a:lstStyle/>
                    <a:p>
                      <a:pPr algn="r" fontAlgn="ctr"/>
                      <a:r>
                        <a:rPr lang="en-US" sz="1000" u="none" strike="noStrike" dirty="0">
                          <a:effectLst/>
                        </a:rPr>
                        <a:t>5.15%</a:t>
                      </a:r>
                      <a:endParaRPr lang="en-US" sz="1000" b="1" i="0" u="none" strike="noStrike" dirty="0">
                        <a:solidFill>
                          <a:srgbClr val="000000"/>
                        </a:solidFill>
                        <a:effectLst/>
                        <a:latin typeface="Times New Roman" panose="02020603050405020304" pitchFamily="18" charset="0"/>
                      </a:endParaRPr>
                    </a:p>
                  </a:txBody>
                  <a:tcPr marL="0" marR="0" marT="0" marB="0" anchor="ctr">
                    <a:solidFill>
                      <a:srgbClr val="FFFF00"/>
                    </a:solidFill>
                  </a:tcPr>
                </a:tc>
                <a:tc>
                  <a:txBody>
                    <a:bodyPr/>
                    <a:lstStyle/>
                    <a:p>
                      <a:pPr algn="r" fontAlgn="ctr"/>
                      <a:r>
                        <a:rPr lang="en-US" sz="1000" u="none" strike="noStrike" dirty="0">
                          <a:effectLst/>
                        </a:rPr>
                        <a:t>8.25%</a:t>
                      </a:r>
                      <a:endParaRPr lang="en-US" sz="1000" b="1" i="0" u="none" strike="noStrike" dirty="0">
                        <a:solidFill>
                          <a:srgbClr val="000000"/>
                        </a:solidFill>
                        <a:effectLst/>
                        <a:latin typeface="Times New Roman" panose="02020603050405020304" pitchFamily="18" charset="0"/>
                      </a:endParaRPr>
                    </a:p>
                  </a:txBody>
                  <a:tcPr marL="0" marR="0" marT="0" marB="0" anchor="ctr">
                    <a:solidFill>
                      <a:srgbClr val="FFFF00"/>
                    </a:solidFill>
                  </a:tcPr>
                </a:tc>
                <a:tc>
                  <a:txBody>
                    <a:bodyPr/>
                    <a:lstStyle/>
                    <a:p>
                      <a:pPr algn="r" fontAlgn="ctr"/>
                      <a:r>
                        <a:rPr lang="en-US" sz="1000" u="none" strike="noStrike" dirty="0">
                          <a:effectLst/>
                        </a:rPr>
                        <a:t>9.33%</a:t>
                      </a:r>
                      <a:endParaRPr lang="en-US" sz="1000" b="1" i="0" u="none" strike="noStrike" dirty="0">
                        <a:solidFill>
                          <a:srgbClr val="000000"/>
                        </a:solidFill>
                        <a:effectLst/>
                        <a:latin typeface="Times New Roman" panose="02020603050405020304" pitchFamily="18" charset="0"/>
                      </a:endParaRPr>
                    </a:p>
                  </a:txBody>
                  <a:tcPr marL="0" marR="0" marT="0" marB="0" anchor="ctr">
                    <a:solidFill>
                      <a:srgbClr val="FFFF00"/>
                    </a:solidFill>
                  </a:tcPr>
                </a:tc>
                <a:tc>
                  <a:txBody>
                    <a:bodyPr/>
                    <a:lstStyle/>
                    <a:p>
                      <a:pPr algn="r" fontAlgn="ctr"/>
                      <a:r>
                        <a:rPr lang="en-US" sz="1000" u="none" strike="noStrike" dirty="0">
                          <a:effectLst/>
                        </a:rPr>
                        <a:t>10.52%</a:t>
                      </a:r>
                      <a:endParaRPr lang="en-US" sz="1000" b="1" i="0" u="none" strike="noStrike" dirty="0">
                        <a:solidFill>
                          <a:srgbClr val="000000"/>
                        </a:solidFill>
                        <a:effectLst/>
                        <a:latin typeface="Times New Roman" panose="02020603050405020304" pitchFamily="18" charset="0"/>
                      </a:endParaRPr>
                    </a:p>
                  </a:txBody>
                  <a:tcPr marL="0" marR="0" marT="0" marB="0" anchor="ctr">
                    <a:solidFill>
                      <a:srgbClr val="FFFF00"/>
                    </a:solidFill>
                  </a:tcPr>
                </a:tc>
                <a:extLst>
                  <a:ext uri="{0D108BD9-81ED-4DB2-BD59-A6C34878D82A}">
                    <a16:rowId xmlns:a16="http://schemas.microsoft.com/office/drawing/2014/main" val="3632636064"/>
                  </a:ext>
                </a:extLst>
              </a:tr>
            </a:tbl>
          </a:graphicData>
        </a:graphic>
      </p:graphicFrame>
    </p:spTree>
    <p:extLst>
      <p:ext uri="{BB962C8B-B14F-4D97-AF65-F5344CB8AC3E}">
        <p14:creationId xmlns:p14="http://schemas.microsoft.com/office/powerpoint/2010/main" val="2424639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sp>
        <p:nvSpPr>
          <p:cNvPr id="3" name="Content Placeholder 2"/>
          <p:cNvSpPr>
            <a:spLocks noGrp="1"/>
          </p:cNvSpPr>
          <p:nvPr>
            <p:ph idx="1"/>
          </p:nvPr>
        </p:nvSpPr>
        <p:spPr>
          <a:xfrm>
            <a:off x="381000" y="4191000"/>
            <a:ext cx="8229600" cy="2209800"/>
          </a:xfrm>
        </p:spPr>
        <p:txBody>
          <a:bodyPr>
            <a:normAutofit fontScale="92500" lnSpcReduction="20000"/>
          </a:bodyPr>
          <a:lstStyle/>
          <a:p>
            <a:pPr lvl="1"/>
            <a:r>
              <a:rPr lang="en-US" dirty="0">
                <a:solidFill>
                  <a:srgbClr val="040404"/>
                </a:solidFill>
              </a:rPr>
              <a:t>Formula: Debt Service as % of General Fund Expenditures</a:t>
            </a:r>
          </a:p>
          <a:p>
            <a:pPr lvl="1"/>
            <a:r>
              <a:rPr lang="en-US" dirty="0">
                <a:solidFill>
                  <a:srgbClr val="040404"/>
                </a:solidFill>
              </a:rPr>
              <a:t>Warning:</a:t>
            </a:r>
            <a:r>
              <a:rPr lang="en-US" dirty="0"/>
              <a:t> </a:t>
            </a:r>
            <a:r>
              <a:rPr lang="en-US" dirty="0">
                <a:solidFill>
                  <a:srgbClr val="040404"/>
                </a:solidFill>
              </a:rPr>
              <a:t>Increasing debt service as % of operating expenditures</a:t>
            </a:r>
          </a:p>
          <a:p>
            <a:pPr lvl="1"/>
            <a:r>
              <a:rPr lang="en-US" dirty="0">
                <a:solidFill>
                  <a:srgbClr val="040404"/>
                </a:solidFill>
              </a:rPr>
              <a:t>Trend: </a:t>
            </a:r>
            <a:r>
              <a:rPr lang="en-US" b="1" dirty="0">
                <a:solidFill>
                  <a:srgbClr val="00B050"/>
                </a:solidFill>
              </a:rPr>
              <a:t>Favorable</a:t>
            </a:r>
          </a:p>
          <a:p>
            <a:pPr lvl="1"/>
            <a:r>
              <a:rPr lang="en-US" u="sng" dirty="0">
                <a:solidFill>
                  <a:srgbClr val="040404"/>
                </a:solidFill>
              </a:rPr>
              <a:t>Comments</a:t>
            </a:r>
            <a:r>
              <a:rPr lang="en-US" dirty="0">
                <a:solidFill>
                  <a:srgbClr val="040404"/>
                </a:solidFill>
              </a:rPr>
              <a:t>: Overall, the Town’s level of debt service is within the 5% to 10% suggested by the debt policy and represents an appropriate level of capital investment.  FY16 &amp; FY17 included $14.2 million in debt for the Lincoln St. School building project. The Town remains well positioned to finance the upcoming Fire Station building project.</a:t>
            </a:r>
          </a:p>
          <a:p>
            <a:pPr lvl="1"/>
            <a:endParaRPr lang="en-US" dirty="0"/>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599915" y="385720"/>
            <a:ext cx="4447515" cy="60488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1800" b="1" dirty="0">
                <a:solidFill>
                  <a:schemeClr val="tx2">
                    <a:lumMod val="75000"/>
                  </a:schemeClr>
                </a:solidFill>
                <a:latin typeface="Times New Roman" pitchFamily="18" charset="0"/>
                <a:cs typeface="Times New Roman" pitchFamily="18" charset="0"/>
              </a:rPr>
              <a:t>Indicator  11:  Debt Service</a:t>
            </a:r>
          </a:p>
        </p:txBody>
      </p:sp>
      <p:cxnSp>
        <p:nvCxnSpPr>
          <p:cNvPr id="10" name="Straight Connector 9"/>
          <p:cNvCxnSpPr/>
          <p:nvPr/>
        </p:nvCxnSpPr>
        <p:spPr>
          <a:xfrm>
            <a:off x="152400" y="1219200"/>
            <a:ext cx="8895030"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8" name="Chart 7">
            <a:extLst>
              <a:ext uri="{FF2B5EF4-FFF2-40B4-BE49-F238E27FC236}">
                <a16:creationId xmlns:a16="http://schemas.microsoft.com/office/drawing/2014/main" id="{00000000-0008-0000-0C00-000002000000}"/>
              </a:ext>
            </a:extLst>
          </p:cNvPr>
          <p:cNvGraphicFramePr>
            <a:graphicFrameLocks/>
          </p:cNvGraphicFramePr>
          <p:nvPr>
            <p:extLst>
              <p:ext uri="{D42A27DB-BD31-4B8C-83A1-F6EECF244321}">
                <p14:modId xmlns:p14="http://schemas.microsoft.com/office/powerpoint/2010/main" val="3698052494"/>
              </p:ext>
            </p:extLst>
          </p:nvPr>
        </p:nvGraphicFramePr>
        <p:xfrm>
          <a:off x="152400" y="1554956"/>
          <a:ext cx="8895030" cy="26360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59849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sp>
        <p:nvSpPr>
          <p:cNvPr id="3" name="Content Placeholder 2"/>
          <p:cNvSpPr>
            <a:spLocks noGrp="1"/>
          </p:cNvSpPr>
          <p:nvPr>
            <p:ph idx="1"/>
          </p:nvPr>
        </p:nvSpPr>
        <p:spPr>
          <a:xfrm>
            <a:off x="381000" y="4495800"/>
            <a:ext cx="8229600" cy="2133600"/>
          </a:xfrm>
        </p:spPr>
        <p:txBody>
          <a:bodyPr>
            <a:normAutofit fontScale="77500" lnSpcReduction="20000"/>
          </a:bodyPr>
          <a:lstStyle/>
          <a:p>
            <a:pPr lvl="1"/>
            <a:r>
              <a:rPr lang="en-US" sz="2200" dirty="0">
                <a:solidFill>
                  <a:srgbClr val="040404"/>
                </a:solidFill>
              </a:rPr>
              <a:t>Formula: Financial Reserves as % of operating revenues</a:t>
            </a:r>
          </a:p>
          <a:p>
            <a:pPr lvl="1"/>
            <a:r>
              <a:rPr lang="en-US" sz="2200" dirty="0">
                <a:solidFill>
                  <a:srgbClr val="040404"/>
                </a:solidFill>
              </a:rPr>
              <a:t>Warning: Declining reserves as % of operating revenues</a:t>
            </a:r>
          </a:p>
          <a:p>
            <a:pPr lvl="1"/>
            <a:r>
              <a:rPr lang="en-US" sz="2200" dirty="0">
                <a:solidFill>
                  <a:srgbClr val="040404"/>
                </a:solidFill>
              </a:rPr>
              <a:t>Trend: </a:t>
            </a:r>
            <a:r>
              <a:rPr lang="en-US" sz="2200" b="1" dirty="0">
                <a:solidFill>
                  <a:srgbClr val="00B050"/>
                </a:solidFill>
              </a:rPr>
              <a:t>Favorable </a:t>
            </a:r>
          </a:p>
          <a:p>
            <a:pPr lvl="1"/>
            <a:r>
              <a:rPr lang="en-US" sz="2200" u="sng" dirty="0">
                <a:solidFill>
                  <a:srgbClr val="040404"/>
                </a:solidFill>
              </a:rPr>
              <a:t>Comments</a:t>
            </a:r>
            <a:r>
              <a:rPr lang="en-US" sz="2200" dirty="0">
                <a:solidFill>
                  <a:srgbClr val="040404"/>
                </a:solidFill>
              </a:rPr>
              <a:t>: Northborough’s financial policy provides for reserves to average between 5% and 10% of the Town’s General Fund (Operating Budget) expenditures. FY15-FY20 included $200K in annual contributions to the Stabilization fund; however, no contributions were made in FY21 or FY22 due to the pandemic. Reinstatement of annual contributions will be necessary to maintain ratios as budgets increase.</a:t>
            </a:r>
            <a:endParaRPr lang="en-US" dirty="0"/>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599915" y="385720"/>
            <a:ext cx="4447515" cy="60488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1800" b="1" dirty="0">
                <a:solidFill>
                  <a:schemeClr val="tx2">
                    <a:lumMod val="75000"/>
                  </a:schemeClr>
                </a:solidFill>
                <a:latin typeface="Times New Roman" pitchFamily="18" charset="0"/>
                <a:cs typeface="Times New Roman" pitchFamily="18" charset="0"/>
              </a:rPr>
              <a:t>Indicator  12:  Reserves/Fund Balance</a:t>
            </a:r>
          </a:p>
        </p:txBody>
      </p:sp>
      <p:cxnSp>
        <p:nvCxnSpPr>
          <p:cNvPr id="10" name="Straight Connector 9"/>
          <p:cNvCxnSpPr/>
          <p:nvPr/>
        </p:nvCxnSpPr>
        <p:spPr>
          <a:xfrm>
            <a:off x="152400" y="1219200"/>
            <a:ext cx="8895030"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1" name="Chart 10">
            <a:extLst>
              <a:ext uri="{FF2B5EF4-FFF2-40B4-BE49-F238E27FC236}">
                <a16:creationId xmlns:a16="http://schemas.microsoft.com/office/drawing/2014/main" id="{00000000-0008-0000-0D00-000003000000}"/>
              </a:ext>
            </a:extLst>
          </p:cNvPr>
          <p:cNvGraphicFramePr>
            <a:graphicFrameLocks/>
          </p:cNvGraphicFramePr>
          <p:nvPr>
            <p:extLst>
              <p:ext uri="{D42A27DB-BD31-4B8C-83A1-F6EECF244321}">
                <p14:modId xmlns:p14="http://schemas.microsoft.com/office/powerpoint/2010/main" val="987766383"/>
              </p:ext>
            </p:extLst>
          </p:nvPr>
        </p:nvGraphicFramePr>
        <p:xfrm>
          <a:off x="152400" y="1326357"/>
          <a:ext cx="8895030" cy="31694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629675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743"/>
            <a:ext cx="2010568" cy="533400"/>
          </a:xfrm>
        </p:spPr>
        <p:txBody>
          <a:bodyPr>
            <a:normAutofit fontScale="90000"/>
          </a:bodyPr>
          <a:lstStyle/>
          <a:p>
            <a:r>
              <a:rPr lang="en-US" sz="1800" b="1" dirty="0">
                <a:solidFill>
                  <a:schemeClr val="tx2">
                    <a:lumMod val="75000"/>
                  </a:schemeClr>
                </a:solidFill>
                <a:latin typeface="Times New Roman" pitchFamily="18" charset="0"/>
                <a:cs typeface="Times New Roman" pitchFamily="18" charset="0"/>
              </a:rPr>
              <a:t>Town of Northborough</a:t>
            </a:r>
            <a:br>
              <a:rPr lang="en-US" sz="1800" dirty="0">
                <a:solidFill>
                  <a:schemeClr val="tx2">
                    <a:lumMod val="75000"/>
                  </a:schemeClr>
                </a:solidFill>
              </a:rPr>
            </a:br>
            <a:r>
              <a:rPr lang="en-US" sz="1800" dirty="0">
                <a:solidFill>
                  <a:schemeClr val="tx2">
                    <a:lumMod val="75000"/>
                  </a:schemeClr>
                </a:solidFill>
                <a:latin typeface="Times New Roman" pitchFamily="18" charset="0"/>
                <a:cs typeface="Times New Roman" pitchFamily="18" charset="0"/>
              </a:rPr>
              <a:t>Financial Indicators</a:t>
            </a:r>
          </a:p>
        </p:txBody>
      </p:sp>
      <p:pic>
        <p:nvPicPr>
          <p:cNvPr id="4"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732632" cy="7310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3124200" y="517922"/>
            <a:ext cx="5923231" cy="625078"/>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1800" b="1" dirty="0">
                <a:solidFill>
                  <a:schemeClr val="tx2">
                    <a:lumMod val="75000"/>
                  </a:schemeClr>
                </a:solidFill>
                <a:latin typeface="Times New Roman" pitchFamily="18" charset="0"/>
                <a:cs typeface="Times New Roman" pitchFamily="18" charset="0"/>
              </a:rPr>
              <a:t>Indicator  14: Capital Investment–Pavement Management</a:t>
            </a:r>
          </a:p>
        </p:txBody>
      </p:sp>
      <p:cxnSp>
        <p:nvCxnSpPr>
          <p:cNvPr id="10" name="Straight Connector 9"/>
          <p:cNvCxnSpPr/>
          <p:nvPr/>
        </p:nvCxnSpPr>
        <p:spPr>
          <a:xfrm>
            <a:off x="152400" y="1219200"/>
            <a:ext cx="8895030" cy="0"/>
          </a:xfrm>
          <a:prstGeom prst="line">
            <a:avLst/>
          </a:prstGeom>
          <a:ln w="53975"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152400" y="4419600"/>
            <a:ext cx="8895030" cy="2133579"/>
          </a:xfrm>
        </p:spPr>
        <p:txBody>
          <a:bodyPr>
            <a:normAutofit fontScale="85000" lnSpcReduction="20000"/>
          </a:bodyPr>
          <a:lstStyle/>
          <a:p>
            <a:pPr lvl="1"/>
            <a:r>
              <a:rPr lang="en-US" dirty="0">
                <a:solidFill>
                  <a:srgbClr val="040404"/>
                </a:solidFill>
              </a:rPr>
              <a:t>Formula: Average Road Surface Rating (RSR, formerly PCI) </a:t>
            </a:r>
          </a:p>
          <a:p>
            <a:pPr lvl="1"/>
            <a:r>
              <a:rPr lang="en-US" dirty="0">
                <a:solidFill>
                  <a:srgbClr val="040404"/>
                </a:solidFill>
              </a:rPr>
              <a:t>Warning: Declining overall average RSR</a:t>
            </a:r>
          </a:p>
          <a:p>
            <a:pPr lvl="1"/>
            <a:r>
              <a:rPr lang="en-US" dirty="0">
                <a:solidFill>
                  <a:srgbClr val="040404"/>
                </a:solidFill>
              </a:rPr>
              <a:t>Trend: </a:t>
            </a:r>
            <a:r>
              <a:rPr lang="en-US" b="1" dirty="0">
                <a:solidFill>
                  <a:srgbClr val="040404"/>
                </a:solidFill>
              </a:rPr>
              <a:t>Stable</a:t>
            </a:r>
            <a:endParaRPr lang="en-US" b="1" dirty="0">
              <a:solidFill>
                <a:srgbClr val="FF0000"/>
              </a:solidFill>
            </a:endParaRPr>
          </a:p>
          <a:p>
            <a:pPr lvl="1"/>
            <a:r>
              <a:rPr lang="en-US" u="sng" dirty="0">
                <a:solidFill>
                  <a:srgbClr val="040404"/>
                </a:solidFill>
              </a:rPr>
              <a:t>Comments</a:t>
            </a:r>
            <a:r>
              <a:rPr lang="en-US" dirty="0">
                <a:solidFill>
                  <a:srgbClr val="040404"/>
                </a:solidFill>
              </a:rPr>
              <a:t>: The minimum annual investment needed to maintain the current average RSR is $1.1 million. The target was met in FY20 with $300K in the operating budget, $300K in the capital plan, and $518K in State Chapter 90 Funds. The RSR improved from 71 to 73.9 over the last five years but reduced in FY20 due to needed culvert work. The RSR rating is being updated for FY2021 and is expected to remain stable, but without increased investment will decline in the future.</a:t>
            </a:r>
          </a:p>
        </p:txBody>
      </p:sp>
      <p:graphicFrame>
        <p:nvGraphicFramePr>
          <p:cNvPr id="9" name="Chart 8">
            <a:extLst>
              <a:ext uri="{FF2B5EF4-FFF2-40B4-BE49-F238E27FC236}">
                <a16:creationId xmlns:a16="http://schemas.microsoft.com/office/drawing/2014/main" id="{00000000-0008-0000-0200-0000EB2D0000}"/>
              </a:ext>
            </a:extLst>
          </p:cNvPr>
          <p:cNvGraphicFramePr>
            <a:graphicFrameLocks/>
          </p:cNvGraphicFramePr>
          <p:nvPr>
            <p:extLst>
              <p:ext uri="{D42A27DB-BD31-4B8C-83A1-F6EECF244321}">
                <p14:modId xmlns:p14="http://schemas.microsoft.com/office/powerpoint/2010/main" val="3581030574"/>
              </p:ext>
            </p:extLst>
          </p:nvPr>
        </p:nvGraphicFramePr>
        <p:xfrm>
          <a:off x="246451" y="1288686"/>
          <a:ext cx="8364149" cy="304799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116063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Executive Summary</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240480970"/>
              </p:ext>
            </p:extLst>
          </p:nvPr>
        </p:nvGraphicFramePr>
        <p:xfrm>
          <a:off x="228600" y="1295396"/>
          <a:ext cx="8763001" cy="5181911"/>
        </p:xfrm>
        <a:graphic>
          <a:graphicData uri="http://schemas.openxmlformats.org/drawingml/2006/table">
            <a:tbl>
              <a:tblPr firstRow="1" firstCol="1" bandRow="1"/>
              <a:tblGrid>
                <a:gridCol w="722722">
                  <a:extLst>
                    <a:ext uri="{9D8B030D-6E8A-4147-A177-3AD203B41FA5}">
                      <a16:colId xmlns:a16="http://schemas.microsoft.com/office/drawing/2014/main" val="20000"/>
                    </a:ext>
                  </a:extLst>
                </a:gridCol>
                <a:gridCol w="5068478">
                  <a:extLst>
                    <a:ext uri="{9D8B030D-6E8A-4147-A177-3AD203B41FA5}">
                      <a16:colId xmlns:a16="http://schemas.microsoft.com/office/drawing/2014/main" val="20001"/>
                    </a:ext>
                  </a:extLst>
                </a:gridCol>
                <a:gridCol w="2971801">
                  <a:extLst>
                    <a:ext uri="{9D8B030D-6E8A-4147-A177-3AD203B41FA5}">
                      <a16:colId xmlns:a16="http://schemas.microsoft.com/office/drawing/2014/main" val="20002"/>
                    </a:ext>
                  </a:extLst>
                </a:gridCol>
              </a:tblGrid>
              <a:tr h="442855">
                <a:tc>
                  <a:txBody>
                    <a:bodyPr/>
                    <a:lstStyle/>
                    <a:p>
                      <a:pPr algn="l"/>
                      <a:endParaRPr lang="en-US" sz="1000" dirty="0">
                        <a:effectLst/>
                        <a:latin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0000"/>
                          </a:solidFill>
                          <a:effectLst/>
                          <a:latin typeface="Times New Roman"/>
                          <a:ea typeface="Times New Roman"/>
                        </a:rPr>
                        <a:t>Financial Indicator</a:t>
                      </a:r>
                      <a:endParaRPr lang="en-US" sz="1200" dirty="0">
                        <a:effectLst/>
                        <a:latin typeface="Times New Roman"/>
                        <a:ea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Times New Roman"/>
                          <a:ea typeface="Times New Roman"/>
                        </a:rPr>
                        <a:t>FY2022</a:t>
                      </a:r>
                      <a:endParaRPr lang="en-US" sz="1200" dirty="0">
                        <a:effectLst/>
                        <a:latin typeface="Times New Roman"/>
                        <a:ea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6444">
                <a:tc>
                  <a:txBody>
                    <a:bodyPr/>
                    <a:lstStyle/>
                    <a:p>
                      <a:pPr algn="l"/>
                      <a:endParaRPr lang="en-US" sz="1000" dirty="0">
                        <a:effectLst/>
                        <a:latin typeface="Times New Roman"/>
                      </a:endParaRPr>
                    </a:p>
                  </a:txBody>
                  <a:tcPr marL="68580" marR="68580" marT="0" marB="0" anchor="b">
                    <a:lnL>
                      <a:noFill/>
                    </a:lnL>
                    <a:lnR>
                      <a:noFill/>
                    </a:lnR>
                    <a:lnT>
                      <a:noFill/>
                    </a:lnT>
                    <a:lnB>
                      <a:noFill/>
                    </a:lnB>
                  </a:tcPr>
                </a:tc>
                <a:tc>
                  <a:txBody>
                    <a:bodyPr/>
                    <a:lstStyle/>
                    <a:p>
                      <a:pPr algn="l"/>
                      <a:endParaRPr lang="en-US" sz="1000" dirty="0">
                        <a:effectLst/>
                        <a:latin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endParaRPr lang="en-US" sz="1000" dirty="0">
                        <a:effectLst/>
                        <a:latin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1</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Property Tax Revenues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02"/>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2</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Uncollected Property Taxes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03"/>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3</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chemeClr val="tx1"/>
                          </a:solidFill>
                          <a:effectLst/>
                          <a:latin typeface="Times New Roman"/>
                          <a:ea typeface="Times New Roman"/>
                        </a:rPr>
                        <a:t>Revenues &amp; Expenditures per Capita</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a:t>
                      </a:r>
                    </a:p>
                  </a:txBody>
                  <a:tcPr marL="68580" marR="68580" marT="0" marB="0" anchor="b">
                    <a:lnL>
                      <a:noFill/>
                    </a:lnL>
                    <a:lnR>
                      <a:noFill/>
                    </a:lnR>
                    <a:lnT>
                      <a:noFill/>
                    </a:lnT>
                    <a:lnB>
                      <a:noFill/>
                    </a:lnB>
                  </a:tcPr>
                </a:tc>
                <a:extLst>
                  <a:ext uri="{0D108BD9-81ED-4DB2-BD59-A6C34878D82A}">
                    <a16:rowId xmlns:a16="http://schemas.microsoft.com/office/drawing/2014/main" val="10004"/>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4</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State Aid (Intergovernmental Revenues)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FF0000"/>
                          </a:solidFill>
                          <a:effectLst/>
                          <a:latin typeface="Times New Roman"/>
                          <a:ea typeface="Times New Roman"/>
                        </a:rPr>
                        <a:t>Unfavorable </a:t>
                      </a:r>
                      <a:endParaRPr lang="en-US" sz="2000" b="1" kern="1200" dirty="0">
                        <a:solidFill>
                          <a:srgbClr val="040404"/>
                        </a:solidFill>
                        <a:effectLst/>
                        <a:latin typeface="Times New Roman"/>
                        <a:ea typeface="Times New Roman"/>
                        <a:cs typeface="+mn-cs"/>
                      </a:endParaRPr>
                    </a:p>
                  </a:txBody>
                  <a:tcPr marL="68580" marR="68580" marT="0" marB="0" anchor="b">
                    <a:lnL>
                      <a:noFill/>
                    </a:lnL>
                    <a:lnR>
                      <a:noFill/>
                    </a:lnR>
                    <a:lnT>
                      <a:noFill/>
                    </a:lnT>
                    <a:lnB>
                      <a:noFill/>
                    </a:lnB>
                  </a:tcPr>
                </a:tc>
                <a:extLst>
                  <a:ext uri="{0D108BD9-81ED-4DB2-BD59-A6C34878D82A}">
                    <a16:rowId xmlns:a16="http://schemas.microsoft.com/office/drawing/2014/main" val="10005"/>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5</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Economic Growth Revenues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kern="1200" dirty="0">
                          <a:solidFill>
                            <a:srgbClr val="FF0000"/>
                          </a:solidFill>
                          <a:effectLst/>
                          <a:latin typeface="Times New Roman"/>
                          <a:ea typeface="Times New Roman"/>
                          <a:cs typeface="+mn-cs"/>
                        </a:rPr>
                        <a:t>Unfavorable</a:t>
                      </a:r>
                      <a:r>
                        <a:rPr lang="en-US" sz="2000" b="1" kern="1200" dirty="0">
                          <a:solidFill>
                            <a:srgbClr val="040404"/>
                          </a:solidFill>
                          <a:effectLst/>
                          <a:latin typeface="Times New Roman"/>
                          <a:ea typeface="Times New Roman"/>
                          <a:cs typeface="+mn-cs"/>
                        </a:rPr>
                        <a:t> / Uncertain</a:t>
                      </a:r>
                    </a:p>
                  </a:txBody>
                  <a:tcPr marL="68580" marR="68580" marT="0" marB="0" anchor="b">
                    <a:lnL>
                      <a:noFill/>
                    </a:lnL>
                    <a:lnR>
                      <a:noFill/>
                    </a:lnR>
                    <a:lnT>
                      <a:noFill/>
                    </a:lnT>
                    <a:lnB>
                      <a:noFill/>
                    </a:lnB>
                  </a:tcPr>
                </a:tc>
                <a:extLst>
                  <a:ext uri="{0D108BD9-81ED-4DB2-BD59-A6C34878D82A}">
                    <a16:rowId xmlns:a16="http://schemas.microsoft.com/office/drawing/2014/main" val="10006"/>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6</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Use of One-Time Revenues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07"/>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7</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Personnel Costs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0000"/>
                          </a:solidFill>
                          <a:effectLst/>
                          <a:latin typeface="Times New Roman"/>
                          <a:ea typeface="Times New Roman"/>
                        </a:rPr>
                        <a:t>Stable</a:t>
                      </a:r>
                      <a:endParaRPr lang="en-US" sz="2000" b="1" dirty="0">
                        <a:effectLst/>
                        <a:latin typeface="Times New Roman"/>
                        <a:ea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val="10008"/>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8</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Employee Benefits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40404"/>
                          </a:solidFill>
                          <a:effectLst/>
                          <a:latin typeface="Times New Roman"/>
                          <a:ea typeface="Times New Roman"/>
                        </a:rPr>
                        <a:t>Stable / Uncertain</a:t>
                      </a:r>
                    </a:p>
                  </a:txBody>
                  <a:tcPr marL="68580" marR="68580" marT="0" marB="0" anchor="b">
                    <a:lnL>
                      <a:noFill/>
                    </a:lnL>
                    <a:lnR>
                      <a:noFill/>
                    </a:lnR>
                    <a:lnT>
                      <a:noFill/>
                    </a:lnT>
                    <a:lnB>
                      <a:noFill/>
                    </a:lnB>
                  </a:tcPr>
                </a:tc>
                <a:extLst>
                  <a:ext uri="{0D108BD9-81ED-4DB2-BD59-A6C34878D82A}">
                    <a16:rowId xmlns:a16="http://schemas.microsoft.com/office/drawing/2014/main" val="10009"/>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9</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Pension Liability</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FF0000"/>
                          </a:solidFill>
                          <a:effectLst/>
                          <a:latin typeface="Times New Roman"/>
                          <a:ea typeface="Times New Roman"/>
                        </a:rPr>
                        <a:t>Unfavorable</a:t>
                      </a:r>
                      <a:endParaRPr lang="en-US" sz="2000" b="1" kern="1200" dirty="0">
                        <a:solidFill>
                          <a:srgbClr val="040404"/>
                        </a:solidFill>
                        <a:effectLst/>
                        <a:latin typeface="Times New Roman"/>
                        <a:ea typeface="Times New Roman"/>
                        <a:cs typeface="+mn-cs"/>
                      </a:endParaRPr>
                    </a:p>
                  </a:txBody>
                  <a:tcPr marL="68580" marR="68580" marT="0" marB="0" anchor="b">
                    <a:lnL>
                      <a:noFill/>
                    </a:lnL>
                    <a:lnR>
                      <a:noFill/>
                    </a:lnR>
                    <a:lnT>
                      <a:noFill/>
                    </a:lnT>
                    <a:lnB>
                      <a:noFill/>
                    </a:lnB>
                  </a:tcPr>
                </a:tc>
                <a:extLst>
                  <a:ext uri="{0D108BD9-81ED-4DB2-BD59-A6C34878D82A}">
                    <a16:rowId xmlns:a16="http://schemas.microsoft.com/office/drawing/2014/main" val="10010"/>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10</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Other Post Employment (OPEB) Liability</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FF0000"/>
                          </a:solidFill>
                          <a:effectLst/>
                          <a:latin typeface="Times New Roman"/>
                          <a:ea typeface="Times New Roman"/>
                        </a:rPr>
                        <a:t>Unfavorable / </a:t>
                      </a:r>
                      <a:r>
                        <a:rPr lang="en-US" sz="2000" b="1" kern="1200" dirty="0">
                          <a:solidFill>
                            <a:srgbClr val="040404"/>
                          </a:solidFill>
                          <a:effectLst/>
                          <a:latin typeface="Times New Roman"/>
                          <a:ea typeface="Times New Roman"/>
                          <a:cs typeface="+mn-cs"/>
                        </a:rPr>
                        <a:t>Improving</a:t>
                      </a:r>
                    </a:p>
                  </a:txBody>
                  <a:tcPr marL="68580" marR="68580" marT="0" marB="0" anchor="b">
                    <a:lnL>
                      <a:noFill/>
                    </a:lnL>
                    <a:lnR>
                      <a:noFill/>
                    </a:lnR>
                    <a:lnT>
                      <a:noFill/>
                    </a:lnT>
                    <a:lnB>
                      <a:noFill/>
                    </a:lnB>
                  </a:tcPr>
                </a:tc>
                <a:extLst>
                  <a:ext uri="{0D108BD9-81ED-4DB2-BD59-A6C34878D82A}">
                    <a16:rowId xmlns:a16="http://schemas.microsoft.com/office/drawing/2014/main" val="10011"/>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11</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Debt Service Expenditures</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12"/>
                  </a:ext>
                </a:extLst>
              </a:tr>
              <a:tr h="330251">
                <a:tc>
                  <a:txBody>
                    <a:bodyPr/>
                    <a:lstStyle/>
                    <a:p>
                      <a:pPr marL="0" marR="0" algn="ctr">
                        <a:spcBef>
                          <a:spcPts val="0"/>
                        </a:spcBef>
                        <a:spcAft>
                          <a:spcPts val="0"/>
                        </a:spcAft>
                      </a:pPr>
                      <a:r>
                        <a:rPr lang="en-US" sz="2000" dirty="0">
                          <a:solidFill>
                            <a:srgbClr val="000000"/>
                          </a:solidFill>
                          <a:effectLst/>
                          <a:latin typeface="Times New Roman"/>
                          <a:ea typeface="Times New Roman"/>
                        </a:rPr>
                        <a:t>12</a:t>
                      </a:r>
                      <a:endParaRPr lang="en-US" sz="2000" dirty="0">
                        <a:effectLst/>
                        <a:latin typeface="Times New Roman"/>
                        <a:ea typeface="Times New Roman"/>
                      </a:endParaRPr>
                    </a:p>
                  </a:txBody>
                  <a:tcPr marL="68580" marR="68580" marT="0" marB="0" anchor="b">
                    <a:lnL>
                      <a:noFill/>
                    </a:lnL>
                    <a:lnR>
                      <a:noFill/>
                    </a:lnR>
                    <a:lnT>
                      <a:noFill/>
                    </a:lnT>
                    <a:lnB>
                      <a:noFill/>
                    </a:lnB>
                  </a:tcPr>
                </a:tc>
                <a:tc>
                  <a:txBody>
                    <a:bodyPr/>
                    <a:lstStyle/>
                    <a:p>
                      <a:pPr marL="0" marR="0" algn="l">
                        <a:spcBef>
                          <a:spcPts val="0"/>
                        </a:spcBef>
                        <a:spcAft>
                          <a:spcPts val="0"/>
                        </a:spcAft>
                      </a:pPr>
                      <a:r>
                        <a:rPr lang="en-US" sz="2000" dirty="0">
                          <a:solidFill>
                            <a:srgbClr val="000000"/>
                          </a:solidFill>
                          <a:effectLst/>
                          <a:latin typeface="Times New Roman"/>
                          <a:ea typeface="Times New Roman"/>
                        </a:rPr>
                        <a:t>Financial Reserves/Fund Balance</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b="1" dirty="0">
                          <a:solidFill>
                            <a:srgbClr val="00B050"/>
                          </a:solidFill>
                          <a:effectLst/>
                          <a:latin typeface="Times New Roman"/>
                          <a:ea typeface="Times New Roman"/>
                        </a:rPr>
                        <a:t>Favorable </a:t>
                      </a:r>
                    </a:p>
                  </a:txBody>
                  <a:tcPr marL="68580" marR="68580" marT="0" marB="0" anchor="b">
                    <a:lnL>
                      <a:noFill/>
                    </a:lnL>
                    <a:lnR>
                      <a:noFill/>
                    </a:lnR>
                    <a:lnT>
                      <a:noFill/>
                    </a:lnT>
                    <a:lnB>
                      <a:noFill/>
                    </a:lnB>
                  </a:tcPr>
                </a:tc>
                <a:extLst>
                  <a:ext uri="{0D108BD9-81ED-4DB2-BD59-A6C34878D82A}">
                    <a16:rowId xmlns:a16="http://schemas.microsoft.com/office/drawing/2014/main" val="10013"/>
                  </a:ext>
                </a:extLst>
              </a:tr>
              <a:tr h="609290">
                <a:tc>
                  <a:txBody>
                    <a:bodyPr/>
                    <a:lstStyle/>
                    <a:p>
                      <a:pPr marL="0" marR="0" algn="ctr"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13</a:t>
                      </a:r>
                    </a:p>
                    <a:p>
                      <a:pPr marL="0" marR="0" algn="ctr"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14</a:t>
                      </a:r>
                    </a:p>
                  </a:txBody>
                  <a:tcPr marL="68580" marR="68580" marT="0" marB="0" anchor="b">
                    <a:lnL>
                      <a:noFill/>
                    </a:lnL>
                    <a:lnR>
                      <a:noFill/>
                    </a:lnR>
                    <a:lnT>
                      <a:noFill/>
                    </a:lnT>
                    <a:lnB>
                      <a:noFill/>
                    </a:lnB>
                  </a:tcPr>
                </a:tc>
                <a:tc>
                  <a:txBody>
                    <a:bodyPr/>
                    <a:lstStyle/>
                    <a:p>
                      <a:pPr marL="0" marR="0" algn="l"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Capital Investment—Overall fixed asset values</a:t>
                      </a:r>
                    </a:p>
                    <a:p>
                      <a:pPr marL="0" marR="0" algn="l" defTabSz="914400" rtl="0" eaLnBrk="1" latinLnBrk="0" hangingPunct="1">
                        <a:spcBef>
                          <a:spcPts val="0"/>
                        </a:spcBef>
                        <a:spcAft>
                          <a:spcPts val="0"/>
                        </a:spcAft>
                      </a:pPr>
                      <a:r>
                        <a:rPr lang="en-US" sz="2000" kern="1200" dirty="0">
                          <a:solidFill>
                            <a:srgbClr val="000000"/>
                          </a:solidFill>
                          <a:effectLst/>
                          <a:latin typeface="Times New Roman"/>
                          <a:ea typeface="Times New Roman"/>
                          <a:cs typeface="+mn-cs"/>
                        </a:rPr>
                        <a:t>Capital Investment—Pavement Management</a:t>
                      </a:r>
                    </a:p>
                  </a:txBody>
                  <a:tcPr marL="68580" marR="68580" marT="0" marB="0" anchor="b">
                    <a:lnL>
                      <a:noFill/>
                    </a:lnL>
                    <a:lnR>
                      <a:noFill/>
                    </a:lnR>
                    <a:lnT>
                      <a:noFill/>
                    </a:lnT>
                    <a:lnB>
                      <a:noFill/>
                    </a:lnB>
                  </a:tcPr>
                </a:tc>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Times New Roman"/>
                          <a:ea typeface="Times New Roman"/>
                          <a:cs typeface="+mn-cs"/>
                        </a:rPr>
                        <a:t>Pending Audit</a:t>
                      </a:r>
                    </a:p>
                    <a:p>
                      <a:pPr marL="0" marR="0" algn="ctr">
                        <a:spcBef>
                          <a:spcPts val="0"/>
                        </a:spcBef>
                        <a:spcAft>
                          <a:spcPts val="0"/>
                        </a:spcAft>
                      </a:pPr>
                      <a:r>
                        <a:rPr lang="en-US" sz="2000" b="1" kern="1200" dirty="0">
                          <a:solidFill>
                            <a:srgbClr val="040404"/>
                          </a:solidFill>
                          <a:effectLst/>
                          <a:latin typeface="Times New Roman"/>
                          <a:ea typeface="Times New Roman"/>
                          <a:cs typeface="+mn-cs"/>
                        </a:rPr>
                        <a:t>Stable</a:t>
                      </a:r>
                    </a:p>
                  </a:txBody>
                  <a:tcPr marL="68580" marR="68580" marT="0" marB="0" anchor="b">
                    <a:lnL>
                      <a:noFill/>
                    </a:lnL>
                    <a:lnR>
                      <a:noFill/>
                    </a:lnR>
                    <a:lnT>
                      <a:noFill/>
                    </a:lnT>
                    <a:lnB>
                      <a:noFill/>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3105041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FTMS Summary </a:t>
            </a:r>
          </a:p>
        </p:txBody>
      </p:sp>
      <p:sp>
        <p:nvSpPr>
          <p:cNvPr id="3" name="Content Placeholder 2"/>
          <p:cNvSpPr>
            <a:spLocks noGrp="1"/>
          </p:cNvSpPr>
          <p:nvPr>
            <p:ph idx="1"/>
          </p:nvPr>
        </p:nvSpPr>
        <p:spPr/>
        <p:txBody>
          <a:bodyPr>
            <a:normAutofit fontScale="92500" lnSpcReduction="10000"/>
          </a:bodyPr>
          <a:lstStyle/>
          <a:p>
            <a:pPr marL="0" lvl="0" indent="0">
              <a:buNone/>
            </a:pPr>
            <a:r>
              <a:rPr lang="en-US" b="1" dirty="0"/>
              <a:t>Current Financial Condition</a:t>
            </a:r>
            <a:endParaRPr lang="en-US" dirty="0"/>
          </a:p>
          <a:p>
            <a:pPr algn="just">
              <a:spcAft>
                <a:spcPts val="1200"/>
              </a:spcAft>
            </a:pPr>
            <a:r>
              <a:rPr lang="en-US" dirty="0"/>
              <a:t>Northborough is still in relatively good financial condition</a:t>
            </a:r>
          </a:p>
          <a:p>
            <a:pPr algn="just">
              <a:spcAft>
                <a:spcPts val="1200"/>
              </a:spcAft>
            </a:pPr>
            <a:r>
              <a:rPr lang="en-US" dirty="0"/>
              <a:t>Tax base is strong with good diversification</a:t>
            </a:r>
          </a:p>
          <a:p>
            <a:pPr algn="just">
              <a:spcAft>
                <a:spcPts val="1200"/>
              </a:spcAft>
            </a:pPr>
            <a:r>
              <a:rPr lang="en-US" dirty="0"/>
              <a:t>Financial Reserves are healthy at 9%</a:t>
            </a:r>
          </a:p>
          <a:p>
            <a:pPr algn="just">
              <a:spcAft>
                <a:spcPts val="1200"/>
              </a:spcAft>
            </a:pPr>
            <a:r>
              <a:rPr lang="en-US" dirty="0"/>
              <a:t>Debt service is manageable at less than 5% of operating budget with preferred Aa1 bond rating </a:t>
            </a:r>
          </a:p>
          <a:p>
            <a:pPr algn="just">
              <a:spcAft>
                <a:spcPts val="1200"/>
              </a:spcAft>
            </a:pPr>
            <a:r>
              <a:rPr lang="en-US" dirty="0"/>
              <a:t>Reliance on one-time revenues in the operating budget is back down to the policy target of $500,000, or approximately 1% (FY2021 used an additional $378,000)</a:t>
            </a:r>
          </a:p>
          <a:p>
            <a:pPr algn="just">
              <a:spcAft>
                <a:spcPts val="1200"/>
              </a:spcAft>
            </a:pPr>
            <a:r>
              <a:rPr lang="en-US" dirty="0"/>
              <a:t>Capital investments were strong leading up to pandemic which allowed for temporary project postponements</a:t>
            </a:r>
          </a:p>
        </p:txBody>
      </p:sp>
    </p:spTree>
    <p:extLst>
      <p:ext uri="{BB962C8B-B14F-4D97-AF65-F5344CB8AC3E}">
        <p14:creationId xmlns:p14="http://schemas.microsoft.com/office/powerpoint/2010/main" val="2432549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FTMS Summary</a:t>
            </a:r>
            <a:endParaRPr lang="en-US" dirty="0">
              <a:solidFill>
                <a:schemeClr val="tx2">
                  <a:lumMod val="75000"/>
                </a:schemeClr>
              </a:solidFill>
            </a:endParaRP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marL="0" lvl="0" indent="0">
              <a:spcAft>
                <a:spcPts val="1200"/>
              </a:spcAft>
              <a:buNone/>
            </a:pPr>
            <a:r>
              <a:rPr lang="en-US" b="1" dirty="0"/>
              <a:t>Potential Emerging Concerns</a:t>
            </a:r>
            <a:endParaRPr lang="en-US" dirty="0"/>
          </a:p>
          <a:p>
            <a:pPr>
              <a:spcAft>
                <a:spcPts val="1200"/>
              </a:spcAft>
            </a:pPr>
            <a:r>
              <a:rPr lang="en-US" dirty="0"/>
              <a:t>Postponement of OPEB funding in FY21 and FY22 requires reassessment of future investment plans in FY23</a:t>
            </a:r>
          </a:p>
          <a:p>
            <a:pPr>
              <a:spcAft>
                <a:spcPts val="1200"/>
              </a:spcAft>
            </a:pPr>
            <a:r>
              <a:rPr lang="en-US" dirty="0"/>
              <a:t>Postponement of capital investments in FY21 and FY22 must be addressed beginning in the FY23 Capital Improvement Plan</a:t>
            </a:r>
          </a:p>
          <a:p>
            <a:pPr>
              <a:spcAft>
                <a:spcPts val="1200"/>
              </a:spcAft>
            </a:pPr>
            <a:r>
              <a:rPr lang="en-US" dirty="0"/>
              <a:t>Postponement of Stabilization Fund contributions (rainy day fund) in FY21 and FY22, requires reassessment </a:t>
            </a:r>
          </a:p>
          <a:p>
            <a:pPr>
              <a:spcAft>
                <a:spcPts val="1200"/>
              </a:spcAft>
            </a:pPr>
            <a:r>
              <a:rPr lang="en-US" dirty="0"/>
              <a:t>Uncertainty surrounding future levels of State Aid and Federal Assistance</a:t>
            </a:r>
          </a:p>
          <a:p>
            <a:pPr>
              <a:spcAft>
                <a:spcPts val="1200"/>
              </a:spcAft>
            </a:pPr>
            <a:r>
              <a:rPr lang="en-US" dirty="0"/>
              <a:t>Uncertainty surrounding Local Receipts and economic recovery following vaccinations</a:t>
            </a:r>
          </a:p>
          <a:p>
            <a:pPr>
              <a:spcAft>
                <a:spcPts val="1200"/>
              </a:spcAft>
            </a:pPr>
            <a:r>
              <a:rPr lang="en-US" dirty="0"/>
              <a:t>Reduced future economic development (new growth) revenues as Town approaches buildout</a:t>
            </a:r>
          </a:p>
          <a:p>
            <a:pPr marL="0" indent="0">
              <a:buNone/>
            </a:pPr>
            <a:endParaRPr lang="en-US" dirty="0"/>
          </a:p>
        </p:txBody>
      </p:sp>
    </p:spTree>
    <p:extLst>
      <p:ext uri="{BB962C8B-B14F-4D97-AF65-F5344CB8AC3E}">
        <p14:creationId xmlns:p14="http://schemas.microsoft.com/office/powerpoint/2010/main" val="5240386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FY2023 Budget Assumptions</a:t>
            </a:r>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dirty="0"/>
              <a:t>Tax increase includes $300K excess levy capacity for OPEB</a:t>
            </a:r>
          </a:p>
          <a:p>
            <a:r>
              <a:rPr lang="en-US" dirty="0"/>
              <a:t>State Aid increases 1% over FY2022 Actual</a:t>
            </a:r>
          </a:p>
          <a:p>
            <a:r>
              <a:rPr lang="en-US" dirty="0"/>
              <a:t>Local Receipts level funded </a:t>
            </a:r>
          </a:p>
          <a:p>
            <a:r>
              <a:rPr lang="en-US" dirty="0"/>
              <a:t>No additional Free Cash in the operating budget beyond $500K policy limit</a:t>
            </a:r>
          </a:p>
          <a:p>
            <a:r>
              <a:rPr lang="en-US" dirty="0"/>
              <a:t>$500K contribution to OPEB Trust Fund (taxes and ARPA)</a:t>
            </a:r>
          </a:p>
          <a:p>
            <a:r>
              <a:rPr lang="en-US" dirty="0"/>
              <a:t>$200K Stabilization Fund contribution from Free Cash</a:t>
            </a:r>
          </a:p>
          <a:p>
            <a:r>
              <a:rPr lang="en-US" dirty="0"/>
              <a:t>General Government increases 3.39%</a:t>
            </a:r>
          </a:p>
          <a:p>
            <a:r>
              <a:rPr lang="en-US" dirty="0"/>
              <a:t>K-8 Schools increase 3.39%</a:t>
            </a:r>
          </a:p>
          <a:p>
            <a:r>
              <a:rPr lang="en-US" dirty="0"/>
              <a:t>ARHS Assessment increases 3.39%</a:t>
            </a:r>
          </a:p>
          <a:p>
            <a:endParaRPr lang="en-US" sz="1200" dirty="0"/>
          </a:p>
          <a:p>
            <a:pPr marL="182880" lvl="1"/>
            <a:r>
              <a:rPr lang="en-US" sz="2400" dirty="0"/>
              <a:t>All decisions must be made while maintaining compliance with the Town’s adopted Comprehensive Financial Policies (Appendix A of the Budget)</a:t>
            </a:r>
          </a:p>
          <a:p>
            <a:pPr lvl="1"/>
            <a:endParaRPr lang="en-US" dirty="0"/>
          </a:p>
          <a:p>
            <a:endParaRPr lang="en-US" dirty="0"/>
          </a:p>
        </p:txBody>
      </p:sp>
    </p:spTree>
    <p:extLst>
      <p:ext uri="{BB962C8B-B14F-4D97-AF65-F5344CB8AC3E}">
        <p14:creationId xmlns:p14="http://schemas.microsoft.com/office/powerpoint/2010/main" val="2262507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82CC29F-6A78-4060-8F23-5FAC8190C8AD}"/>
              </a:ext>
            </a:extLst>
          </p:cNvPr>
          <p:cNvSpPr>
            <a:spLocks noGrp="1"/>
          </p:cNvSpPr>
          <p:nvPr>
            <p:ph type="title"/>
          </p:nvPr>
        </p:nvSpPr>
        <p:spPr>
          <a:xfrm>
            <a:off x="457200" y="533400"/>
            <a:ext cx="8229600" cy="990600"/>
          </a:xfrm>
        </p:spPr>
        <p:txBody>
          <a:bodyPr/>
          <a:lstStyle/>
          <a:p>
            <a:pPr algn="ctr"/>
            <a:r>
              <a:rPr lang="en-US" dirty="0"/>
              <a:t>FY2021 Year-end Revenues</a:t>
            </a:r>
          </a:p>
        </p:txBody>
      </p:sp>
      <p:pic>
        <p:nvPicPr>
          <p:cNvPr id="7" name="Content Placeholder 6">
            <a:extLst>
              <a:ext uri="{FF2B5EF4-FFF2-40B4-BE49-F238E27FC236}">
                <a16:creationId xmlns:a16="http://schemas.microsoft.com/office/drawing/2014/main" id="{802F2970-06C3-4EFD-BC92-ECFA4A44B9D3}"/>
              </a:ext>
            </a:extLst>
          </p:cNvPr>
          <p:cNvPicPr>
            <a:picLocks noGrp="1" noChangeAspect="1"/>
          </p:cNvPicPr>
          <p:nvPr>
            <p:ph idx="1"/>
          </p:nvPr>
        </p:nvPicPr>
        <p:blipFill>
          <a:blip r:embed="rId3"/>
          <a:stretch>
            <a:fillRect/>
          </a:stretch>
        </p:blipFill>
        <p:spPr>
          <a:xfrm>
            <a:off x="227131" y="1905000"/>
            <a:ext cx="8689738" cy="4267200"/>
          </a:xfrm>
          <a:prstGeom prst="rect">
            <a:avLst/>
          </a:prstGeom>
        </p:spPr>
      </p:pic>
    </p:spTree>
    <p:extLst>
      <p:ext uri="{BB962C8B-B14F-4D97-AF65-F5344CB8AC3E}">
        <p14:creationId xmlns:p14="http://schemas.microsoft.com/office/powerpoint/2010/main" val="636174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Financial Projections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u="sng" dirty="0"/>
              <a:t>Overview</a:t>
            </a:r>
          </a:p>
          <a:p>
            <a:pPr marL="0" indent="0">
              <a:buNone/>
            </a:pPr>
            <a:endParaRPr lang="en-US" sz="1060" dirty="0"/>
          </a:p>
          <a:p>
            <a:pPr>
              <a:lnSpc>
                <a:spcPct val="150000"/>
              </a:lnSpc>
            </a:pPr>
            <a:r>
              <a:rPr lang="en-US" dirty="0"/>
              <a:t>Five-Year Projections</a:t>
            </a:r>
          </a:p>
          <a:p>
            <a:pPr>
              <a:lnSpc>
                <a:spcPct val="150000"/>
              </a:lnSpc>
            </a:pPr>
            <a:r>
              <a:rPr lang="en-US" dirty="0"/>
              <a:t>Assumptions Used for Projections</a:t>
            </a:r>
          </a:p>
          <a:p>
            <a:pPr>
              <a:lnSpc>
                <a:spcPct val="150000"/>
              </a:lnSpc>
            </a:pPr>
            <a:r>
              <a:rPr lang="en-US" dirty="0"/>
              <a:t>Future Tax Impact</a:t>
            </a:r>
          </a:p>
          <a:p>
            <a:pPr>
              <a:lnSpc>
                <a:spcPct val="150000"/>
              </a:lnSpc>
            </a:pPr>
            <a:r>
              <a:rPr lang="en-US" dirty="0"/>
              <a:t>Financial Outlook </a:t>
            </a:r>
          </a:p>
        </p:txBody>
      </p:sp>
    </p:spTree>
    <p:extLst>
      <p:ext uri="{BB962C8B-B14F-4D97-AF65-F5344CB8AC3E}">
        <p14:creationId xmlns:p14="http://schemas.microsoft.com/office/powerpoint/2010/main" val="41826090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Financial Projections</a:t>
            </a:r>
          </a:p>
        </p:txBody>
      </p:sp>
      <p:sp>
        <p:nvSpPr>
          <p:cNvPr id="3" name="Content Placeholder 2"/>
          <p:cNvSpPr>
            <a:spLocks noGrp="1"/>
          </p:cNvSpPr>
          <p:nvPr>
            <p:ph idx="1"/>
          </p:nvPr>
        </p:nvSpPr>
        <p:spPr>
          <a:xfrm>
            <a:off x="457200" y="1676400"/>
            <a:ext cx="8229600" cy="4876800"/>
          </a:xfrm>
        </p:spPr>
        <p:txBody>
          <a:bodyPr>
            <a:normAutofit fontScale="92500" lnSpcReduction="10000"/>
          </a:bodyPr>
          <a:lstStyle/>
          <a:p>
            <a:pPr marL="0" indent="0">
              <a:buNone/>
            </a:pPr>
            <a:r>
              <a:rPr lang="en-US" sz="2600" u="sng" dirty="0"/>
              <a:t>Methodology</a:t>
            </a:r>
          </a:p>
          <a:p>
            <a:pPr marL="0" indent="0">
              <a:buNone/>
            </a:pPr>
            <a:endParaRPr lang="en-US" sz="1200" dirty="0"/>
          </a:p>
          <a:p>
            <a:r>
              <a:rPr lang="en-US" sz="2600" dirty="0"/>
              <a:t>Revenue driven model</a:t>
            </a:r>
          </a:p>
          <a:p>
            <a:pPr lvl="1">
              <a:buFont typeface="Wingdings" pitchFamily="2" charset="2"/>
              <a:buChar char="Ø"/>
            </a:pPr>
            <a:r>
              <a:rPr lang="en-US" sz="2200" dirty="0"/>
              <a:t>Based upon the existing revenue sharing model </a:t>
            </a:r>
          </a:p>
          <a:p>
            <a:pPr lvl="1">
              <a:buFont typeface="Wingdings" pitchFamily="2" charset="2"/>
              <a:buChar char="Ø"/>
            </a:pPr>
            <a:r>
              <a:rPr lang="en-US" sz="2200" dirty="0"/>
              <a:t>Establishes a revenue ceiling based upon Proposition 2 ½ and backs into the allowable annual budget growth</a:t>
            </a:r>
          </a:p>
          <a:p>
            <a:pPr lvl="1">
              <a:buFont typeface="Wingdings" pitchFamily="2" charset="2"/>
              <a:buChar char="Ø"/>
            </a:pPr>
            <a:r>
              <a:rPr lang="en-US" sz="2200" dirty="0"/>
              <a:t>Uses FY2022 as the base and looks out 5 years</a:t>
            </a:r>
          </a:p>
          <a:p>
            <a:pPr lvl="1"/>
            <a:endParaRPr lang="en-US" dirty="0"/>
          </a:p>
          <a:p>
            <a:r>
              <a:rPr lang="en-US" sz="2600" dirty="0"/>
              <a:t>Focuses on the top three revenue sources, or 95%</a:t>
            </a:r>
          </a:p>
          <a:p>
            <a:pPr lvl="1">
              <a:buFont typeface="Wingdings" pitchFamily="2" charset="2"/>
              <a:buChar char="Ø"/>
            </a:pPr>
            <a:r>
              <a:rPr lang="en-US" sz="2200" dirty="0"/>
              <a:t>Taxes 82%, State Aid 8%, Motor Vehicle Excise 5%)</a:t>
            </a:r>
          </a:p>
          <a:p>
            <a:pPr lvl="1"/>
            <a:endParaRPr lang="en-US" dirty="0"/>
          </a:p>
          <a:p>
            <a:r>
              <a:rPr lang="en-US" sz="2600" dirty="0"/>
              <a:t>Minimum goal is to maintain level service budget </a:t>
            </a:r>
          </a:p>
          <a:p>
            <a:pPr lvl="1">
              <a:buFont typeface="Wingdings" pitchFamily="2" charset="2"/>
              <a:buChar char="Ø"/>
            </a:pPr>
            <a:r>
              <a:rPr lang="en-US" sz="2200" dirty="0"/>
              <a:t>Can we protect and maintain what we have now? </a:t>
            </a:r>
          </a:p>
          <a:p>
            <a:pPr lvl="1">
              <a:buFont typeface="Wingdings" pitchFamily="2" charset="2"/>
              <a:buChar char="Ø"/>
            </a:pPr>
            <a:r>
              <a:rPr lang="en-US" sz="2200" dirty="0"/>
              <a:t>Will we be able to address future wants and needs?</a:t>
            </a:r>
          </a:p>
          <a:p>
            <a:endParaRPr lang="en-US" dirty="0"/>
          </a:p>
          <a:p>
            <a:endParaRPr lang="en-US" dirty="0"/>
          </a:p>
        </p:txBody>
      </p:sp>
    </p:spTree>
    <p:extLst>
      <p:ext uri="{BB962C8B-B14F-4D97-AF65-F5344CB8AC3E}">
        <p14:creationId xmlns:p14="http://schemas.microsoft.com/office/powerpoint/2010/main" val="245031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Financial Projections</a:t>
            </a:r>
          </a:p>
        </p:txBody>
      </p:sp>
      <p:sp>
        <p:nvSpPr>
          <p:cNvPr id="3" name="Content Placeholder 2"/>
          <p:cNvSpPr>
            <a:spLocks noGrp="1"/>
          </p:cNvSpPr>
          <p:nvPr>
            <p:ph idx="1"/>
          </p:nvPr>
        </p:nvSpPr>
        <p:spPr/>
        <p:txBody>
          <a:bodyPr>
            <a:normAutofit fontScale="92500" lnSpcReduction="10000"/>
          </a:bodyPr>
          <a:lstStyle/>
          <a:p>
            <a:pPr marL="0" indent="0">
              <a:buNone/>
            </a:pPr>
            <a:r>
              <a:rPr lang="en-US" u="sng" dirty="0"/>
              <a:t>Assumptions</a:t>
            </a:r>
          </a:p>
          <a:p>
            <a:pPr marL="0" indent="0">
              <a:buNone/>
            </a:pPr>
            <a:endParaRPr lang="en-US" sz="1200" dirty="0"/>
          </a:p>
          <a:p>
            <a:r>
              <a:rPr lang="en-US" dirty="0"/>
              <a:t>Taxes increase by allowable Proposition 2 ½ </a:t>
            </a:r>
          </a:p>
          <a:p>
            <a:pPr lvl="1">
              <a:buFont typeface="Wingdings" pitchFamily="2" charset="2"/>
              <a:buChar char="Ø"/>
            </a:pPr>
            <a:r>
              <a:rPr lang="en-US" dirty="0"/>
              <a:t>New growth $40 million in value ($660K in new taxes) for FY2023, $30 million from FY2024-FY2027</a:t>
            </a:r>
          </a:p>
          <a:p>
            <a:pPr lvl="1">
              <a:spcBef>
                <a:spcPts val="0"/>
              </a:spcBef>
              <a:spcAft>
                <a:spcPts val="1200"/>
              </a:spcAft>
              <a:buFont typeface="Wingdings" pitchFamily="2" charset="2"/>
              <a:buChar char="Ø"/>
            </a:pPr>
            <a:r>
              <a:rPr lang="en-US" dirty="0"/>
              <a:t>Existing unused levy capacity is available for use </a:t>
            </a:r>
          </a:p>
          <a:p>
            <a:pPr>
              <a:lnSpc>
                <a:spcPct val="120000"/>
              </a:lnSpc>
              <a:spcAft>
                <a:spcPts val="1200"/>
              </a:spcAft>
            </a:pPr>
            <a:r>
              <a:rPr lang="en-US" dirty="0"/>
              <a:t>State Aid increases 1% annually</a:t>
            </a:r>
          </a:p>
          <a:p>
            <a:pPr>
              <a:lnSpc>
                <a:spcPct val="120000"/>
              </a:lnSpc>
              <a:spcBef>
                <a:spcPts val="0"/>
              </a:spcBef>
              <a:spcAft>
                <a:spcPts val="1200"/>
              </a:spcAft>
            </a:pPr>
            <a:r>
              <a:rPr lang="en-US" dirty="0"/>
              <a:t>MVE and other local receipts, projected to return to FY2020 levels by FY2025, level through FY2027</a:t>
            </a:r>
          </a:p>
          <a:p>
            <a:r>
              <a:rPr lang="en-US" dirty="0"/>
              <a:t>Adhere to adopted Financial Policies</a:t>
            </a:r>
          </a:p>
          <a:p>
            <a:pPr lvl="1">
              <a:buFont typeface="Wingdings" pitchFamily="2" charset="2"/>
              <a:buChar char="Ø"/>
            </a:pPr>
            <a:r>
              <a:rPr lang="en-US" dirty="0"/>
              <a:t>No one-time revenue gimmicks</a:t>
            </a:r>
          </a:p>
          <a:p>
            <a:pPr lvl="1">
              <a:buFont typeface="Wingdings" pitchFamily="2" charset="2"/>
              <a:buChar char="Ø"/>
            </a:pPr>
            <a:r>
              <a:rPr lang="en-US" dirty="0"/>
              <a:t>Maintain financial reserves</a:t>
            </a:r>
          </a:p>
          <a:p>
            <a:pPr lvl="1">
              <a:buFont typeface="Wingdings" pitchFamily="2" charset="2"/>
              <a:buChar char="Ø"/>
            </a:pPr>
            <a:r>
              <a:rPr lang="en-US" dirty="0"/>
              <a:t>Continue to invest in Capital Improvement Plan (CIP)</a:t>
            </a:r>
          </a:p>
          <a:p>
            <a:pPr>
              <a:lnSpc>
                <a:spcPct val="150000"/>
              </a:lnSpc>
            </a:pP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30339727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Financial Projections</a:t>
            </a:r>
          </a:p>
        </p:txBody>
      </p:sp>
      <p:sp>
        <p:nvSpPr>
          <p:cNvPr id="3" name="Content Placeholder 2"/>
          <p:cNvSpPr>
            <a:spLocks noGrp="1"/>
          </p:cNvSpPr>
          <p:nvPr>
            <p:ph idx="1"/>
          </p:nvPr>
        </p:nvSpPr>
        <p:spPr/>
        <p:txBody>
          <a:bodyPr>
            <a:normAutofit fontScale="92500"/>
          </a:bodyPr>
          <a:lstStyle/>
          <a:p>
            <a:pPr marL="0" indent="0">
              <a:buNone/>
            </a:pPr>
            <a:r>
              <a:rPr lang="en-US" u="sng" dirty="0"/>
              <a:t>Assumptions (con’t)</a:t>
            </a:r>
          </a:p>
          <a:p>
            <a:pPr marL="0" indent="0">
              <a:buNone/>
            </a:pPr>
            <a:endParaRPr lang="en-US" sz="1200" dirty="0"/>
          </a:p>
          <a:p>
            <a:pPr>
              <a:lnSpc>
                <a:spcPct val="150000"/>
              </a:lnSpc>
            </a:pPr>
            <a:r>
              <a:rPr lang="en-US" dirty="0"/>
              <a:t>OPEB funding returned to budget in FY2023 at $500,000 and assumes $550,000-$600,000 annually from FY2024-FY2027</a:t>
            </a:r>
          </a:p>
          <a:p>
            <a:pPr>
              <a:lnSpc>
                <a:spcPct val="110000"/>
              </a:lnSpc>
            </a:pPr>
            <a:r>
              <a:rPr lang="en-US" dirty="0"/>
              <a:t>Debt service for major capital projects included</a:t>
            </a:r>
          </a:p>
          <a:p>
            <a:pPr lvl="1">
              <a:lnSpc>
                <a:spcPct val="110000"/>
              </a:lnSpc>
              <a:buFont typeface="Wingdings" pitchFamily="2" charset="2"/>
              <a:buChar char="Ø"/>
            </a:pPr>
            <a:r>
              <a:rPr lang="en-US" dirty="0"/>
              <a:t>Fire Station Project (Debt Exclusion) </a:t>
            </a:r>
          </a:p>
          <a:p>
            <a:pPr>
              <a:lnSpc>
                <a:spcPct val="110000"/>
              </a:lnSpc>
            </a:pPr>
            <a:endParaRPr lang="en-US" sz="600" dirty="0"/>
          </a:p>
          <a:p>
            <a:r>
              <a:rPr lang="en-US" dirty="0"/>
              <a:t>Key budget increases</a:t>
            </a:r>
          </a:p>
          <a:p>
            <a:pPr lvl="1">
              <a:buFont typeface="Wingdings" pitchFamily="2" charset="2"/>
              <a:buChar char="Ø"/>
            </a:pPr>
            <a:r>
              <a:rPr lang="en-US" dirty="0"/>
              <a:t>NB K-8 Schools &amp; General Government 3.39% for FY2023, then 3.5% annually</a:t>
            </a:r>
          </a:p>
          <a:p>
            <a:pPr lvl="1">
              <a:buFont typeface="Wingdings" pitchFamily="2" charset="2"/>
              <a:buChar char="Ø"/>
            </a:pPr>
            <a:r>
              <a:rPr lang="en-US" dirty="0"/>
              <a:t>ARHS Assessments 3.39% for FY2023 , then 3.5% annually</a:t>
            </a:r>
          </a:p>
          <a:p>
            <a:pPr lvl="1">
              <a:buFont typeface="Wingdings" pitchFamily="2" charset="2"/>
              <a:buChar char="Ø"/>
            </a:pPr>
            <a:r>
              <a:rPr lang="en-US" dirty="0"/>
              <a:t>Assabet 5% increase FY2023, then 3.5% annually</a:t>
            </a:r>
          </a:p>
          <a:p>
            <a:pPr lvl="1">
              <a:buFont typeface="Wingdings" pitchFamily="2" charset="2"/>
              <a:buChar char="Ø"/>
            </a:pPr>
            <a:r>
              <a:rPr lang="en-US" dirty="0"/>
              <a:t>Attempt is to maintain level services</a:t>
            </a:r>
          </a:p>
          <a:p>
            <a:pPr lvl="1"/>
            <a:endParaRPr lang="en-US" dirty="0"/>
          </a:p>
          <a:p>
            <a:endParaRPr lang="en-US" dirty="0"/>
          </a:p>
          <a:p>
            <a:endParaRPr lang="en-US" dirty="0"/>
          </a:p>
        </p:txBody>
      </p:sp>
    </p:spTree>
    <p:extLst>
      <p:ext uri="{BB962C8B-B14F-4D97-AF65-F5344CB8AC3E}">
        <p14:creationId xmlns:p14="http://schemas.microsoft.com/office/powerpoint/2010/main" val="287311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lumMod val="75000"/>
                  </a:schemeClr>
                </a:solidFill>
              </a:rPr>
              <a:t>Five-Year Expense Projections</a:t>
            </a:r>
            <a:endParaRPr lang="en-US" dirty="0"/>
          </a:p>
        </p:txBody>
      </p:sp>
      <p:pic>
        <p:nvPicPr>
          <p:cNvPr id="5" name="Content Placeholder 4">
            <a:extLst>
              <a:ext uri="{FF2B5EF4-FFF2-40B4-BE49-F238E27FC236}">
                <a16:creationId xmlns:a16="http://schemas.microsoft.com/office/drawing/2014/main" id="{56393C11-17F9-419B-9E70-91EC0C83F97A}"/>
              </a:ext>
            </a:extLst>
          </p:cNvPr>
          <p:cNvPicPr>
            <a:picLocks noGrp="1" noChangeAspect="1"/>
          </p:cNvPicPr>
          <p:nvPr>
            <p:ph idx="1"/>
          </p:nvPr>
        </p:nvPicPr>
        <p:blipFill>
          <a:blip r:embed="rId2"/>
          <a:stretch>
            <a:fillRect/>
          </a:stretch>
        </p:blipFill>
        <p:spPr>
          <a:xfrm>
            <a:off x="457200" y="1738080"/>
            <a:ext cx="8229600" cy="4601039"/>
          </a:xfrm>
          <a:prstGeom prst="rect">
            <a:avLst/>
          </a:prstGeom>
        </p:spPr>
      </p:pic>
    </p:spTree>
    <p:extLst>
      <p:ext uri="{BB962C8B-B14F-4D97-AF65-F5344CB8AC3E}">
        <p14:creationId xmlns:p14="http://schemas.microsoft.com/office/powerpoint/2010/main" val="702900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tx2">
                    <a:lumMod val="75000"/>
                  </a:schemeClr>
                </a:solidFill>
              </a:rPr>
              <a:t>Five-Year Revenue Projections</a:t>
            </a:r>
          </a:p>
        </p:txBody>
      </p:sp>
      <p:pic>
        <p:nvPicPr>
          <p:cNvPr id="5" name="Content Placeholder 4">
            <a:extLst>
              <a:ext uri="{FF2B5EF4-FFF2-40B4-BE49-F238E27FC236}">
                <a16:creationId xmlns:a16="http://schemas.microsoft.com/office/drawing/2014/main" id="{D4DE8420-0BDD-4070-8B28-2190A492DFCF}"/>
              </a:ext>
            </a:extLst>
          </p:cNvPr>
          <p:cNvPicPr>
            <a:picLocks noGrp="1" noChangeAspect="1"/>
          </p:cNvPicPr>
          <p:nvPr>
            <p:ph idx="1"/>
          </p:nvPr>
        </p:nvPicPr>
        <p:blipFill>
          <a:blip r:embed="rId2"/>
          <a:stretch>
            <a:fillRect/>
          </a:stretch>
        </p:blipFill>
        <p:spPr>
          <a:xfrm>
            <a:off x="457200" y="1817094"/>
            <a:ext cx="8229600" cy="4443011"/>
          </a:xfrm>
          <a:prstGeom prst="rect">
            <a:avLst/>
          </a:prstGeom>
        </p:spPr>
      </p:pic>
    </p:spTree>
    <p:extLst>
      <p:ext uri="{BB962C8B-B14F-4D97-AF65-F5344CB8AC3E}">
        <p14:creationId xmlns:p14="http://schemas.microsoft.com/office/powerpoint/2010/main" val="15288066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Projected Tax Impact </a:t>
            </a:r>
          </a:p>
        </p:txBody>
      </p:sp>
      <p:sp>
        <p:nvSpPr>
          <p:cNvPr id="4" name="Content Placeholder 3"/>
          <p:cNvSpPr>
            <a:spLocks noGrp="1"/>
          </p:cNvSpPr>
          <p:nvPr>
            <p:ph idx="1"/>
          </p:nvPr>
        </p:nvSpPr>
        <p:spPr>
          <a:xfrm>
            <a:off x="457199" y="1600200"/>
            <a:ext cx="8464259" cy="4876800"/>
          </a:xfrm>
        </p:spPr>
        <p:txBody>
          <a:bodyPr/>
          <a:lstStyle/>
          <a:p>
            <a:endParaRPr lang="en-US" dirty="0"/>
          </a:p>
          <a:p>
            <a:endParaRPr lang="en-US" dirty="0"/>
          </a:p>
          <a:p>
            <a:endParaRPr lang="en-US" dirty="0"/>
          </a:p>
          <a:p>
            <a:endParaRPr lang="en-US" dirty="0"/>
          </a:p>
          <a:p>
            <a:endParaRPr lang="en-US" dirty="0"/>
          </a:p>
          <a:p>
            <a:pPr>
              <a:buNone/>
            </a:pPr>
            <a:endParaRPr lang="en-US" dirty="0">
              <a:solidFill>
                <a:srgbClr val="FF0000"/>
              </a:solidFill>
            </a:endParaRPr>
          </a:p>
          <a:p>
            <a:endParaRPr lang="en-US" dirty="0"/>
          </a:p>
        </p:txBody>
      </p:sp>
      <p:sp>
        <p:nvSpPr>
          <p:cNvPr id="6" name="Content Placeholder 3">
            <a:extLst>
              <a:ext uri="{FF2B5EF4-FFF2-40B4-BE49-F238E27FC236}">
                <a16:creationId xmlns:a16="http://schemas.microsoft.com/office/drawing/2014/main" id="{8C97EFCB-8BB9-42B4-B61E-21AADF17D0F5}"/>
              </a:ext>
            </a:extLst>
          </p:cNvPr>
          <p:cNvSpPr txBox="1">
            <a:spLocks/>
          </p:cNvSpPr>
          <p:nvPr/>
        </p:nvSpPr>
        <p:spPr>
          <a:xfrm>
            <a:off x="609599" y="1752600"/>
            <a:ext cx="8464259" cy="487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endParaRPr lang="en-US" dirty="0"/>
          </a:p>
          <a:p>
            <a:endParaRPr lang="en-US" dirty="0"/>
          </a:p>
          <a:p>
            <a:endParaRPr lang="en-US" dirty="0"/>
          </a:p>
          <a:p>
            <a:endParaRPr lang="en-US" dirty="0"/>
          </a:p>
          <a:p>
            <a:endParaRPr lang="en-US" dirty="0"/>
          </a:p>
          <a:p>
            <a:pPr>
              <a:buFont typeface="Arial" pitchFamily="34" charset="0"/>
              <a:buNone/>
            </a:pPr>
            <a:endParaRPr lang="en-US" dirty="0">
              <a:solidFill>
                <a:srgbClr val="FF0000"/>
              </a:solidFill>
            </a:endParaRPr>
          </a:p>
          <a:p>
            <a:endParaRPr lang="en-US" dirty="0"/>
          </a:p>
        </p:txBody>
      </p:sp>
      <p:pic>
        <p:nvPicPr>
          <p:cNvPr id="5" name="Picture 4">
            <a:extLst>
              <a:ext uri="{FF2B5EF4-FFF2-40B4-BE49-F238E27FC236}">
                <a16:creationId xmlns:a16="http://schemas.microsoft.com/office/drawing/2014/main" id="{70B39DF6-64BB-4D26-9484-40F9DB714092}"/>
              </a:ext>
            </a:extLst>
          </p:cNvPr>
          <p:cNvPicPr>
            <a:picLocks noChangeAspect="1"/>
          </p:cNvPicPr>
          <p:nvPr/>
        </p:nvPicPr>
        <p:blipFill>
          <a:blip r:embed="rId3"/>
          <a:stretch>
            <a:fillRect/>
          </a:stretch>
        </p:blipFill>
        <p:spPr>
          <a:xfrm>
            <a:off x="0" y="2237246"/>
            <a:ext cx="9144000" cy="2383507"/>
          </a:xfrm>
          <a:prstGeom prst="rect">
            <a:avLst/>
          </a:prstGeom>
        </p:spPr>
      </p:pic>
    </p:spTree>
    <p:extLst>
      <p:ext uri="{BB962C8B-B14F-4D97-AF65-F5344CB8AC3E}">
        <p14:creationId xmlns:p14="http://schemas.microsoft.com/office/powerpoint/2010/main" val="27322896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a:t>Historic &amp; Projected Tax Bills</a:t>
            </a:r>
          </a:p>
        </p:txBody>
      </p:sp>
      <p:graphicFrame>
        <p:nvGraphicFramePr>
          <p:cNvPr id="4" name="Chart 3">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4284829953"/>
              </p:ext>
            </p:extLst>
          </p:nvPr>
        </p:nvGraphicFramePr>
        <p:xfrm>
          <a:off x="533399" y="1523999"/>
          <a:ext cx="8229600" cy="47244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48794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Financial Projections</a:t>
            </a:r>
          </a:p>
        </p:txBody>
      </p:sp>
      <p:sp>
        <p:nvSpPr>
          <p:cNvPr id="3" name="Content Placeholder 2"/>
          <p:cNvSpPr>
            <a:spLocks noGrp="1"/>
          </p:cNvSpPr>
          <p:nvPr>
            <p:ph idx="1"/>
          </p:nvPr>
        </p:nvSpPr>
        <p:spPr/>
        <p:txBody>
          <a:bodyPr>
            <a:normAutofit/>
          </a:bodyPr>
          <a:lstStyle/>
          <a:p>
            <a:pPr marL="0" indent="0">
              <a:buNone/>
            </a:pPr>
            <a:r>
              <a:rPr lang="en-US" u="sng" dirty="0"/>
              <a:t>Financial Outlook</a:t>
            </a:r>
          </a:p>
          <a:p>
            <a:pPr marL="0" indent="0">
              <a:buNone/>
            </a:pPr>
            <a:endParaRPr lang="en-US" u="sng" dirty="0"/>
          </a:p>
          <a:p>
            <a:r>
              <a:rPr lang="en-US" dirty="0"/>
              <a:t>Budgets increase minimally to maintain services </a:t>
            </a:r>
          </a:p>
          <a:p>
            <a:pPr lvl="1">
              <a:buFont typeface="Wingdings" pitchFamily="2" charset="2"/>
              <a:buChar char="Ø"/>
            </a:pPr>
            <a:r>
              <a:rPr lang="en-US" dirty="0"/>
              <a:t>No significant staffing or service level increases</a:t>
            </a:r>
          </a:p>
          <a:p>
            <a:r>
              <a:rPr lang="en-US" dirty="0"/>
              <a:t>Existing $4.3M unused levy capacity drawn down to maintain level services</a:t>
            </a:r>
          </a:p>
          <a:p>
            <a:r>
              <a:rPr lang="en-US" dirty="0"/>
              <a:t>Taxes increase between 3.7% to 6.8% annually</a:t>
            </a:r>
          </a:p>
          <a:p>
            <a:pPr lvl="1">
              <a:buFont typeface="Wingdings" pitchFamily="2" charset="2"/>
              <a:buChar char="Ø"/>
            </a:pPr>
            <a:r>
              <a:rPr lang="en-US" dirty="0"/>
              <a:t>FY2021 was revaluation year, market adjustments to property values continue to increase annually</a:t>
            </a:r>
          </a:p>
          <a:p>
            <a:pPr lvl="1">
              <a:buFont typeface="Wingdings" pitchFamily="2" charset="2"/>
              <a:buChar char="Ø"/>
            </a:pPr>
            <a:r>
              <a:rPr lang="en-US" dirty="0"/>
              <a:t>FY2023 assumes 10% increase in single family home valuations</a:t>
            </a:r>
          </a:p>
          <a:p>
            <a:r>
              <a:rPr lang="en-US" dirty="0"/>
              <a:t>Assumes no major budget “surprises”</a:t>
            </a:r>
          </a:p>
          <a:p>
            <a:pPr marL="0" indent="0">
              <a:buNone/>
            </a:pPr>
            <a:endParaRPr lang="en-US" u="sng" dirty="0"/>
          </a:p>
        </p:txBody>
      </p:sp>
    </p:spTree>
    <p:extLst>
      <p:ext uri="{BB962C8B-B14F-4D97-AF65-F5344CB8AC3E}">
        <p14:creationId xmlns:p14="http://schemas.microsoft.com/office/powerpoint/2010/main" val="33995111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a:t>
            </a:r>
          </a:p>
        </p:txBody>
      </p:sp>
      <p:sp>
        <p:nvSpPr>
          <p:cNvPr id="3" name="Content Placeholder 2"/>
          <p:cNvSpPr>
            <a:spLocks noGrp="1"/>
          </p:cNvSpPr>
          <p:nvPr>
            <p:ph idx="1"/>
          </p:nvPr>
        </p:nvSpPr>
        <p:spPr/>
        <p:txBody>
          <a:bodyPr>
            <a:normAutofit lnSpcReduction="10000"/>
          </a:bodyPr>
          <a:lstStyle/>
          <a:p>
            <a:pPr>
              <a:spcAft>
                <a:spcPts val="1200"/>
              </a:spcAft>
            </a:pPr>
            <a:r>
              <a:rPr lang="en-US" dirty="0"/>
              <a:t>Postponement of OPEB funding will require reassessment of future investment plans</a:t>
            </a:r>
          </a:p>
          <a:p>
            <a:pPr>
              <a:spcAft>
                <a:spcPts val="1200"/>
              </a:spcAft>
            </a:pPr>
            <a:r>
              <a:rPr lang="en-US" dirty="0"/>
              <a:t>Postponement of capital investments will require reassessment of future Capital Improvement Plans</a:t>
            </a:r>
          </a:p>
          <a:p>
            <a:pPr>
              <a:spcAft>
                <a:spcPts val="1200"/>
              </a:spcAft>
            </a:pPr>
            <a:r>
              <a:rPr lang="en-US" dirty="0"/>
              <a:t>Continue to monitor Health Insurance costs</a:t>
            </a:r>
          </a:p>
          <a:p>
            <a:pPr>
              <a:spcAft>
                <a:spcPts val="1200"/>
              </a:spcAft>
            </a:pPr>
            <a:r>
              <a:rPr lang="en-US" dirty="0"/>
              <a:t>Continue evaluating the COVID-19 recovery and its economic impacts</a:t>
            </a:r>
          </a:p>
          <a:p>
            <a:r>
              <a:rPr lang="en-US" dirty="0"/>
              <a:t>Continue assessing our Financial Condition, work collaboratively to address Town-wide issues, and strive to balance departmental needs with the impact on the taxpayer </a:t>
            </a:r>
          </a:p>
          <a:p>
            <a:endParaRPr lang="en-US" dirty="0"/>
          </a:p>
          <a:p>
            <a:endParaRPr lang="en-US" dirty="0"/>
          </a:p>
        </p:txBody>
      </p:sp>
    </p:spTree>
    <p:extLst>
      <p:ext uri="{BB962C8B-B14F-4D97-AF65-F5344CB8AC3E}">
        <p14:creationId xmlns:p14="http://schemas.microsoft.com/office/powerpoint/2010/main" val="400561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82CC29F-6A78-4060-8F23-5FAC8190C8AD}"/>
              </a:ext>
            </a:extLst>
          </p:cNvPr>
          <p:cNvSpPr>
            <a:spLocks noGrp="1"/>
          </p:cNvSpPr>
          <p:nvPr>
            <p:ph type="title"/>
          </p:nvPr>
        </p:nvSpPr>
        <p:spPr>
          <a:xfrm>
            <a:off x="457200" y="533400"/>
            <a:ext cx="8229600" cy="990600"/>
          </a:xfrm>
        </p:spPr>
        <p:txBody>
          <a:bodyPr/>
          <a:lstStyle/>
          <a:p>
            <a:pPr algn="ctr"/>
            <a:r>
              <a:rPr lang="en-US" dirty="0"/>
              <a:t>FY2021 Year-end Expenditures</a:t>
            </a:r>
          </a:p>
        </p:txBody>
      </p:sp>
      <p:pic>
        <p:nvPicPr>
          <p:cNvPr id="8" name="Content Placeholder 7">
            <a:extLst>
              <a:ext uri="{FF2B5EF4-FFF2-40B4-BE49-F238E27FC236}">
                <a16:creationId xmlns:a16="http://schemas.microsoft.com/office/drawing/2014/main" id="{88C24755-E210-4720-9585-A1F551A23E3A}"/>
              </a:ext>
            </a:extLst>
          </p:cNvPr>
          <p:cNvPicPr>
            <a:picLocks noGrp="1" noChangeAspect="1"/>
          </p:cNvPicPr>
          <p:nvPr>
            <p:ph idx="1"/>
          </p:nvPr>
        </p:nvPicPr>
        <p:blipFill>
          <a:blip r:embed="rId3"/>
          <a:stretch>
            <a:fillRect/>
          </a:stretch>
        </p:blipFill>
        <p:spPr>
          <a:xfrm>
            <a:off x="165272" y="1981200"/>
            <a:ext cx="8813456" cy="4114800"/>
          </a:xfrm>
          <a:prstGeom prst="rect">
            <a:avLst/>
          </a:prstGeom>
        </p:spPr>
      </p:pic>
    </p:spTree>
    <p:extLst>
      <p:ext uri="{BB962C8B-B14F-4D97-AF65-F5344CB8AC3E}">
        <p14:creationId xmlns:p14="http://schemas.microsoft.com/office/powerpoint/2010/main" val="16457864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3460" y="3061395"/>
            <a:ext cx="2743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Northborough Town Seal - 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533400"/>
            <a:ext cx="1465263" cy="146208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2861005" y="5921606"/>
            <a:ext cx="631166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dirty="0">
                <a:ln>
                  <a:noFill/>
                </a:ln>
                <a:solidFill>
                  <a:schemeClr val="tx1"/>
                </a:solidFill>
                <a:effectLst/>
                <a:latin typeface="Arial" pitchFamily="34" charset="0"/>
                <a:cs typeface="Arial" pitchFamily="34" charset="0"/>
              </a:rPr>
            </a:br>
            <a:r>
              <a:rPr lang="en-US" sz="1200" b="1" dirty="0">
                <a:latin typeface="Times New Roman" pitchFamily="18" charset="0"/>
                <a:ea typeface="Times New Roman" pitchFamily="18" charset="0"/>
                <a:cs typeface="Times New Roman" pitchFamily="18" charset="0"/>
              </a:rPr>
              <a:t>FTM Report covers the period July 1, 2011 (FY2012) through June 30, 2022 (FY2022)</a:t>
            </a:r>
            <a:endParaRPr lang="en-US" sz="600" dirty="0">
              <a:latin typeface="Times New Roman" pitchFamily="18" charset="0"/>
              <a:cs typeface="Times New Roman" pitchFamily="18" charset="0"/>
            </a:endParaRPr>
          </a:p>
        </p:txBody>
      </p:sp>
      <p:sp>
        <p:nvSpPr>
          <p:cNvPr id="7" name="Rectangle 6"/>
          <p:cNvSpPr/>
          <p:nvPr/>
        </p:nvSpPr>
        <p:spPr>
          <a:xfrm>
            <a:off x="1524000" y="1676400"/>
            <a:ext cx="6096000" cy="1384995"/>
          </a:xfrm>
          <a:prstGeom prst="rect">
            <a:avLst/>
          </a:prstGeom>
        </p:spPr>
        <p:txBody>
          <a:bodyPr wrap="square">
            <a:spAutoFit/>
          </a:bodyPr>
          <a:lstStyle/>
          <a:p>
            <a:pPr lvl="0" algn="ctr" eaLnBrk="0" fontAlgn="base" hangingPunct="0">
              <a:spcBef>
                <a:spcPct val="0"/>
              </a:spcBef>
              <a:spcAft>
                <a:spcPct val="0"/>
              </a:spcAft>
            </a:pPr>
            <a:r>
              <a:rPr lang="en-US" sz="2800" b="1" dirty="0">
                <a:solidFill>
                  <a:prstClr val="black"/>
                </a:solidFill>
                <a:latin typeface="Times New Roman" pitchFamily="18" charset="0"/>
                <a:ea typeface="Times New Roman" pitchFamily="18" charset="0"/>
                <a:cs typeface="Times New Roman" pitchFamily="18" charset="0"/>
              </a:rPr>
              <a:t>Financial Trend Monitoring Report</a:t>
            </a:r>
            <a:endParaRPr lang="en-US" sz="600" dirty="0">
              <a:solidFill>
                <a:prstClr val="black"/>
              </a:solidFill>
              <a:latin typeface="Times New Roman" pitchFamily="18" charset="0"/>
              <a:cs typeface="Times New Roman" pitchFamily="18" charset="0"/>
            </a:endParaRPr>
          </a:p>
          <a:p>
            <a:pPr lvl="0" algn="ctr" eaLnBrk="0" fontAlgn="base" hangingPunct="0">
              <a:spcBef>
                <a:spcPct val="0"/>
              </a:spcBef>
              <a:spcAft>
                <a:spcPct val="0"/>
              </a:spcAft>
            </a:pPr>
            <a:endParaRPr lang="en-US" sz="2800" b="1" dirty="0">
              <a:solidFill>
                <a:prstClr val="black"/>
              </a:solidFill>
              <a:latin typeface="Times New Roman" pitchFamily="18" charset="0"/>
              <a:ea typeface="Times New Roman" pitchFamily="18" charset="0"/>
              <a:cs typeface="Times New Roman" pitchFamily="18" charset="0"/>
            </a:endParaRPr>
          </a:p>
          <a:p>
            <a:pPr lvl="0" algn="ctr" eaLnBrk="0" fontAlgn="base" hangingPunct="0">
              <a:spcBef>
                <a:spcPct val="0"/>
              </a:spcBef>
              <a:spcAft>
                <a:spcPct val="0"/>
              </a:spcAft>
            </a:pPr>
            <a:r>
              <a:rPr lang="en-US" sz="2800" b="1" dirty="0">
                <a:solidFill>
                  <a:prstClr val="black"/>
                </a:solidFill>
                <a:latin typeface="Times New Roman" pitchFamily="18" charset="0"/>
                <a:ea typeface="Times New Roman" pitchFamily="18" charset="0"/>
                <a:cs typeface="Times New Roman" pitchFamily="18" charset="0"/>
              </a:rPr>
              <a:t>QUESTIONS?</a:t>
            </a:r>
            <a:endParaRPr lang="en-US" sz="6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41696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CB031FB-D20A-41E0-86E5-2BCFAEB5C415}"/>
              </a:ext>
            </a:extLst>
          </p:cNvPr>
          <p:cNvPicPr>
            <a:picLocks noGrp="1" noChangeAspect="1"/>
          </p:cNvPicPr>
          <p:nvPr>
            <p:ph idx="1"/>
          </p:nvPr>
        </p:nvPicPr>
        <p:blipFill rotWithShape="1">
          <a:blip r:embed="rId3"/>
          <a:srcRect r="2" b="4468"/>
          <a:stretch/>
        </p:blipFill>
        <p:spPr>
          <a:xfrm>
            <a:off x="90488" y="517525"/>
            <a:ext cx="8963025" cy="6272213"/>
          </a:xfrm>
          <a:prstGeom prst="rect">
            <a:avLst/>
          </a:prstGeom>
          <a:noFill/>
        </p:spPr>
      </p:pic>
    </p:spTree>
    <p:extLst>
      <p:ext uri="{BB962C8B-B14F-4D97-AF65-F5344CB8AC3E}">
        <p14:creationId xmlns:p14="http://schemas.microsoft.com/office/powerpoint/2010/main" val="38659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lumMod val="75000"/>
                  </a:schemeClr>
                </a:solidFill>
              </a:rPr>
              <a:t>FY2022 Status Update</a:t>
            </a:r>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pPr>
              <a:lnSpc>
                <a:spcPct val="150000"/>
              </a:lnSpc>
              <a:spcAft>
                <a:spcPts val="600"/>
              </a:spcAft>
            </a:pPr>
            <a:r>
              <a:rPr lang="en-US" dirty="0"/>
              <a:t>May 1, 2021 Town Meeting on time</a:t>
            </a:r>
          </a:p>
          <a:p>
            <a:pPr>
              <a:lnSpc>
                <a:spcPct val="150000"/>
              </a:lnSpc>
              <a:spcAft>
                <a:spcPts val="600"/>
              </a:spcAft>
            </a:pPr>
            <a:r>
              <a:rPr lang="en-US" dirty="0"/>
              <a:t>FY2021 close out and audit delayed due to Federal Aid &amp; Grants</a:t>
            </a:r>
          </a:p>
          <a:p>
            <a:pPr>
              <a:lnSpc>
                <a:spcPct val="150000"/>
              </a:lnSpc>
              <a:spcAft>
                <a:spcPts val="600"/>
              </a:spcAft>
            </a:pPr>
            <a:r>
              <a:rPr lang="en-US" dirty="0"/>
              <a:t>Final State FY2022 Budget signed July 16, 2021 resulting in $5.56 million (net $12,914 above budget after assessments) </a:t>
            </a:r>
          </a:p>
          <a:p>
            <a:pPr>
              <a:lnSpc>
                <a:spcPct val="150000"/>
              </a:lnSpc>
              <a:spcAft>
                <a:spcPts val="600"/>
              </a:spcAft>
            </a:pPr>
            <a:r>
              <a:rPr lang="en-US" dirty="0"/>
              <a:t>Final Town FY2022 Budget and tax rate approved November 22, 2021 resulting in average Single Family Home tax bill increase of $295 </a:t>
            </a:r>
          </a:p>
          <a:p>
            <a:pPr>
              <a:lnSpc>
                <a:spcPct val="150000"/>
              </a:lnSpc>
              <a:spcAft>
                <a:spcPts val="600"/>
              </a:spcAft>
            </a:pPr>
            <a:r>
              <a:rPr lang="en-US" dirty="0"/>
              <a:t>Federal &amp; State Assistance impacts on FY2022 and FY2023 still being defined</a:t>
            </a:r>
          </a:p>
          <a:p>
            <a:pPr>
              <a:lnSpc>
                <a:spcPct val="150000"/>
              </a:lnSpc>
              <a:spcAft>
                <a:spcPts val="600"/>
              </a:spcAft>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23546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77645F-320F-40AF-B764-10A67C248D67}"/>
              </a:ext>
            </a:extLst>
          </p:cNvPr>
          <p:cNvSpPr/>
          <p:nvPr/>
        </p:nvSpPr>
        <p:spPr>
          <a:xfrm>
            <a:off x="175532" y="3012619"/>
            <a:ext cx="2514600" cy="1023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$1.2 Trillion Federal Infrastructure Investment &amp; Jobs Act </a:t>
            </a:r>
          </a:p>
        </p:txBody>
      </p:sp>
      <p:sp>
        <p:nvSpPr>
          <p:cNvPr id="5" name="Rectangle 4">
            <a:extLst>
              <a:ext uri="{FF2B5EF4-FFF2-40B4-BE49-F238E27FC236}">
                <a16:creationId xmlns:a16="http://schemas.microsoft.com/office/drawing/2014/main" id="{E3F278A5-63A9-4190-B09C-A2CF60802AB8}"/>
              </a:ext>
            </a:extLst>
          </p:cNvPr>
          <p:cNvSpPr/>
          <p:nvPr/>
        </p:nvSpPr>
        <p:spPr>
          <a:xfrm>
            <a:off x="6395356" y="1415133"/>
            <a:ext cx="2514600" cy="1023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 Billion State COVID Recovery Bill</a:t>
            </a:r>
          </a:p>
        </p:txBody>
      </p:sp>
      <p:sp>
        <p:nvSpPr>
          <p:cNvPr id="6" name="Oval 5">
            <a:extLst>
              <a:ext uri="{FF2B5EF4-FFF2-40B4-BE49-F238E27FC236}">
                <a16:creationId xmlns:a16="http://schemas.microsoft.com/office/drawing/2014/main" id="{5C5B7A54-A3F4-40C4-8934-F4A7A473A2D6}"/>
              </a:ext>
            </a:extLst>
          </p:cNvPr>
          <p:cNvSpPr/>
          <p:nvPr/>
        </p:nvSpPr>
        <p:spPr>
          <a:xfrm>
            <a:off x="2813956" y="2302330"/>
            <a:ext cx="3581400" cy="30316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u="sng" dirty="0"/>
              <a:t>Northborough Priorities</a:t>
            </a:r>
          </a:p>
          <a:p>
            <a:pPr marL="285750" indent="-285750">
              <a:buFont typeface="Wingdings" panose="05000000000000000000" pitchFamily="2" charset="2"/>
              <a:buChar char="ü"/>
            </a:pPr>
            <a:r>
              <a:rPr lang="en-US" sz="1600" dirty="0"/>
              <a:t>Budget Processes</a:t>
            </a:r>
          </a:p>
          <a:p>
            <a:pPr marL="285750" indent="-285750">
              <a:buFont typeface="Wingdings" panose="05000000000000000000" pitchFamily="2" charset="2"/>
              <a:buChar char="ü"/>
            </a:pPr>
            <a:r>
              <a:rPr lang="en-US" sz="1600" dirty="0"/>
              <a:t>Financial Policies</a:t>
            </a:r>
          </a:p>
          <a:p>
            <a:pPr marL="285750" indent="-285750">
              <a:buFont typeface="Wingdings" panose="05000000000000000000" pitchFamily="2" charset="2"/>
              <a:buChar char="ü"/>
            </a:pPr>
            <a:r>
              <a:rPr lang="en-US" sz="1600" dirty="0"/>
              <a:t>FTMS &amp; Forecasts</a:t>
            </a:r>
          </a:p>
          <a:p>
            <a:pPr marL="285750" indent="-285750">
              <a:buFont typeface="Wingdings" panose="05000000000000000000" pitchFamily="2" charset="2"/>
              <a:buChar char="ü"/>
            </a:pPr>
            <a:r>
              <a:rPr lang="en-US" sz="1600" dirty="0"/>
              <a:t>6-Year Capital Plan</a:t>
            </a:r>
          </a:p>
          <a:p>
            <a:pPr marL="285750" indent="-285750">
              <a:buFont typeface="Wingdings" panose="05000000000000000000" pitchFamily="2" charset="2"/>
              <a:buChar char="ü"/>
            </a:pPr>
            <a:r>
              <a:rPr lang="en-US" sz="1600" dirty="0"/>
              <a:t>Master Plan</a:t>
            </a:r>
          </a:p>
          <a:p>
            <a:pPr marL="285750" indent="-285750">
              <a:buFont typeface="Wingdings" panose="05000000000000000000" pitchFamily="2" charset="2"/>
              <a:buChar char="ü"/>
            </a:pPr>
            <a:r>
              <a:rPr lang="en-US" sz="1600" dirty="0"/>
              <a:t>Services &amp; Staffing </a:t>
            </a:r>
          </a:p>
          <a:p>
            <a:pPr marL="285750" indent="-285750">
              <a:buFont typeface="Wingdings" panose="05000000000000000000" pitchFamily="2" charset="2"/>
              <a:buChar char="ü"/>
            </a:pPr>
            <a:r>
              <a:rPr lang="en-US" sz="1600" dirty="0"/>
              <a:t>COVID Response</a:t>
            </a:r>
          </a:p>
          <a:p>
            <a:pPr marL="285750" indent="-285750">
              <a:buFont typeface="Wingdings" panose="05000000000000000000" pitchFamily="2" charset="2"/>
              <a:buChar char="ü"/>
            </a:pPr>
            <a:r>
              <a:rPr lang="en-US" sz="1600" dirty="0"/>
              <a:t>Sustainability</a:t>
            </a:r>
          </a:p>
        </p:txBody>
      </p:sp>
      <p:sp>
        <p:nvSpPr>
          <p:cNvPr id="9" name="Rectangle 8">
            <a:extLst>
              <a:ext uri="{FF2B5EF4-FFF2-40B4-BE49-F238E27FC236}">
                <a16:creationId xmlns:a16="http://schemas.microsoft.com/office/drawing/2014/main" id="{91706947-5ADD-416E-AB77-795DBC88563C}"/>
              </a:ext>
            </a:extLst>
          </p:cNvPr>
          <p:cNvSpPr/>
          <p:nvPr/>
        </p:nvSpPr>
        <p:spPr>
          <a:xfrm>
            <a:off x="3347356" y="756553"/>
            <a:ext cx="2514600" cy="1023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$4.5 Million Federal American Rescue Plan Act (ARPA)</a:t>
            </a:r>
          </a:p>
        </p:txBody>
      </p:sp>
      <p:sp>
        <p:nvSpPr>
          <p:cNvPr id="10" name="Rectangle 9">
            <a:extLst>
              <a:ext uri="{FF2B5EF4-FFF2-40B4-BE49-F238E27FC236}">
                <a16:creationId xmlns:a16="http://schemas.microsoft.com/office/drawing/2014/main" id="{CB92D920-F392-4042-BA65-4DC9AE3006EC}"/>
              </a:ext>
            </a:extLst>
          </p:cNvPr>
          <p:cNvSpPr/>
          <p:nvPr/>
        </p:nvSpPr>
        <p:spPr>
          <a:xfrm>
            <a:off x="220432" y="4822370"/>
            <a:ext cx="2514600" cy="1023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FEMA Emergency COVID Reimbursement  Extended to 4/1/22</a:t>
            </a:r>
          </a:p>
        </p:txBody>
      </p:sp>
      <p:sp>
        <p:nvSpPr>
          <p:cNvPr id="11" name="Rectangle 10">
            <a:extLst>
              <a:ext uri="{FF2B5EF4-FFF2-40B4-BE49-F238E27FC236}">
                <a16:creationId xmlns:a16="http://schemas.microsoft.com/office/drawing/2014/main" id="{188B9586-484D-457E-BA23-CC31277426F3}"/>
              </a:ext>
            </a:extLst>
          </p:cNvPr>
          <p:cNvSpPr/>
          <p:nvPr/>
        </p:nvSpPr>
        <p:spPr>
          <a:xfrm>
            <a:off x="6448425" y="4822370"/>
            <a:ext cx="2514600" cy="1023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ARPA Funding</a:t>
            </a:r>
          </a:p>
        </p:txBody>
      </p:sp>
      <p:sp>
        <p:nvSpPr>
          <p:cNvPr id="12" name="Rectangle 11">
            <a:extLst>
              <a:ext uri="{FF2B5EF4-FFF2-40B4-BE49-F238E27FC236}">
                <a16:creationId xmlns:a16="http://schemas.microsoft.com/office/drawing/2014/main" id="{C9E32273-343B-4404-8D1D-C12B427307BB}"/>
              </a:ext>
            </a:extLst>
          </p:cNvPr>
          <p:cNvSpPr/>
          <p:nvPr/>
        </p:nvSpPr>
        <p:spPr>
          <a:xfrm>
            <a:off x="299356" y="1363428"/>
            <a:ext cx="2514600" cy="1023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$1.85 Trillion Federal Build Back Better Act</a:t>
            </a:r>
          </a:p>
          <a:p>
            <a:pPr algn="ctr"/>
            <a:r>
              <a:rPr lang="en-US" dirty="0"/>
              <a:t>Pending</a:t>
            </a:r>
          </a:p>
        </p:txBody>
      </p:sp>
      <p:sp>
        <p:nvSpPr>
          <p:cNvPr id="13" name="Rectangle 12">
            <a:extLst>
              <a:ext uri="{FF2B5EF4-FFF2-40B4-BE49-F238E27FC236}">
                <a16:creationId xmlns:a16="http://schemas.microsoft.com/office/drawing/2014/main" id="{4A173D38-48F1-4B88-AE9B-344C08F67379}"/>
              </a:ext>
            </a:extLst>
          </p:cNvPr>
          <p:cNvSpPr/>
          <p:nvPr/>
        </p:nvSpPr>
        <p:spPr>
          <a:xfrm>
            <a:off x="6519180" y="3012619"/>
            <a:ext cx="2514600" cy="1023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FY2022-23 Revenue Outlook</a:t>
            </a:r>
          </a:p>
        </p:txBody>
      </p:sp>
      <p:sp>
        <p:nvSpPr>
          <p:cNvPr id="14" name="Arrow: Down 13">
            <a:extLst>
              <a:ext uri="{FF2B5EF4-FFF2-40B4-BE49-F238E27FC236}">
                <a16:creationId xmlns:a16="http://schemas.microsoft.com/office/drawing/2014/main" id="{8C82D2BC-4876-4A4F-B459-7C779C09C6F4}"/>
              </a:ext>
            </a:extLst>
          </p:cNvPr>
          <p:cNvSpPr/>
          <p:nvPr/>
        </p:nvSpPr>
        <p:spPr>
          <a:xfrm>
            <a:off x="4124325" y="5334000"/>
            <a:ext cx="960662"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8E99343-073C-44E4-AF59-45E726B4966F}"/>
              </a:ext>
            </a:extLst>
          </p:cNvPr>
          <p:cNvSpPr/>
          <p:nvPr/>
        </p:nvSpPr>
        <p:spPr>
          <a:xfrm>
            <a:off x="3562350" y="6047018"/>
            <a:ext cx="20193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FY2023 Budget</a:t>
            </a:r>
          </a:p>
        </p:txBody>
      </p:sp>
      <p:cxnSp>
        <p:nvCxnSpPr>
          <p:cNvPr id="17" name="Straight Arrow Connector 16">
            <a:extLst>
              <a:ext uri="{FF2B5EF4-FFF2-40B4-BE49-F238E27FC236}">
                <a16:creationId xmlns:a16="http://schemas.microsoft.com/office/drawing/2014/main" id="{48168608-4440-42F9-A651-9713AAFC0122}"/>
              </a:ext>
            </a:extLst>
          </p:cNvPr>
          <p:cNvCxnSpPr>
            <a:cxnSpLocks/>
          </p:cNvCxnSpPr>
          <p:nvPr/>
        </p:nvCxnSpPr>
        <p:spPr>
          <a:xfrm>
            <a:off x="2813956" y="2386687"/>
            <a:ext cx="446247" cy="307916"/>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D2BDC903-5313-41E2-A69A-6FD106EA454F}"/>
              </a:ext>
            </a:extLst>
          </p:cNvPr>
          <p:cNvCxnSpPr>
            <a:cxnSpLocks/>
            <a:endCxn id="6" idx="0"/>
          </p:cNvCxnSpPr>
          <p:nvPr/>
        </p:nvCxnSpPr>
        <p:spPr>
          <a:xfrm>
            <a:off x="4597813" y="1791863"/>
            <a:ext cx="6843" cy="510467"/>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4B1C22C-8ED6-4986-81EE-5BEA9DB0E670}"/>
              </a:ext>
            </a:extLst>
          </p:cNvPr>
          <p:cNvCxnSpPr>
            <a:cxnSpLocks/>
            <a:endCxn id="6" idx="7"/>
          </p:cNvCxnSpPr>
          <p:nvPr/>
        </p:nvCxnSpPr>
        <p:spPr>
          <a:xfrm flipH="1">
            <a:off x="5870872" y="2425958"/>
            <a:ext cx="501314" cy="32035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B6A7F4A-5EB0-48DB-A680-ADA40B265D16}"/>
              </a:ext>
            </a:extLst>
          </p:cNvPr>
          <p:cNvCxnSpPr>
            <a:cxnSpLocks/>
          </p:cNvCxnSpPr>
          <p:nvPr/>
        </p:nvCxnSpPr>
        <p:spPr>
          <a:xfrm flipV="1">
            <a:off x="2755476" y="4645472"/>
            <a:ext cx="336658" cy="174167"/>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9B6FFFF-10C6-4EE3-B555-929AF330BDBF}"/>
              </a:ext>
            </a:extLst>
          </p:cNvPr>
          <p:cNvCxnSpPr>
            <a:cxnSpLocks/>
          </p:cNvCxnSpPr>
          <p:nvPr/>
        </p:nvCxnSpPr>
        <p:spPr>
          <a:xfrm flipH="1" flipV="1">
            <a:off x="6142667" y="4610106"/>
            <a:ext cx="279224" cy="209533"/>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D6CFB83-A4F3-4512-965F-373EBEBA6E76}"/>
              </a:ext>
            </a:extLst>
          </p:cNvPr>
          <p:cNvCxnSpPr>
            <a:cxnSpLocks/>
          </p:cNvCxnSpPr>
          <p:nvPr/>
        </p:nvCxnSpPr>
        <p:spPr>
          <a:xfrm flipH="1">
            <a:off x="6395356" y="3657600"/>
            <a:ext cx="312963" cy="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D20B535-EEF3-4044-AEAC-C17BB89FD908}"/>
              </a:ext>
            </a:extLst>
          </p:cNvPr>
          <p:cNvCxnSpPr>
            <a:cxnSpLocks/>
          </p:cNvCxnSpPr>
          <p:nvPr/>
        </p:nvCxnSpPr>
        <p:spPr>
          <a:xfrm>
            <a:off x="2432956" y="3657600"/>
            <a:ext cx="381000" cy="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67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1000"/>
                                        <p:tgtEl>
                                          <p:spTgt spid="15"/>
                                        </p:tgtEl>
                                      </p:cBhvr>
                                    </p:animEffect>
                                  </p:childTnLst>
                                </p:cTn>
                              </p:par>
                              <p:par>
                                <p:cTn id="51" presetID="10" presetClass="entr" presetSubtype="0" fill="hold"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500"/>
                                        <p:tgtEl>
                                          <p:spTgt spid="17"/>
                                        </p:tgtEl>
                                      </p:cBhvr>
                                    </p:animEffect>
                                  </p:childTnLst>
                                </p:cTn>
                              </p:par>
                              <p:par>
                                <p:cTn id="54" presetID="10" presetClass="entr" presetSubtype="0" fill="hold"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500"/>
                                        <p:tgtEl>
                                          <p:spTgt spid="22"/>
                                        </p:tgtEl>
                                      </p:cBhvr>
                                    </p:animEffect>
                                  </p:childTnLst>
                                </p:cTn>
                              </p:par>
                              <p:par>
                                <p:cTn id="57" presetID="10"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500"/>
                                        <p:tgtEl>
                                          <p:spTgt spid="24"/>
                                        </p:tgtEl>
                                      </p:cBhvr>
                                    </p:animEffect>
                                  </p:childTnLst>
                                </p:cTn>
                              </p:par>
                              <p:par>
                                <p:cTn id="60" presetID="10" presetClass="entr" presetSubtype="0" fill="hold" nodeType="with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500"/>
                                        <p:tgtEl>
                                          <p:spTgt spid="26"/>
                                        </p:tgtEl>
                                      </p:cBhvr>
                                    </p:animEffect>
                                  </p:childTnLst>
                                </p:cTn>
                              </p:par>
                              <p:par>
                                <p:cTn id="63" presetID="10" presetClass="entr" presetSubtype="0" fill="hold" nodeType="with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500"/>
                                        <p:tgtEl>
                                          <p:spTgt spid="28"/>
                                        </p:tgtEl>
                                      </p:cBhvr>
                                    </p:animEffect>
                                  </p:childTnLst>
                                </p:cTn>
                              </p:par>
                              <p:par>
                                <p:cTn id="66" presetID="10" presetClass="entr" presetSubtype="0" fill="hold"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500"/>
                                        <p:tgtEl>
                                          <p:spTgt spid="31"/>
                                        </p:tgtEl>
                                      </p:cBhvr>
                                    </p:animEffect>
                                  </p:childTnLst>
                                </p:cTn>
                              </p:par>
                              <p:par>
                                <p:cTn id="69" presetID="10" presetClass="entr" presetSubtype="0" fill="hold" nodeType="with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fade">
                                      <p:cBhvr>
                                        <p:cTn id="7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1" grpId="0" animBg="1"/>
      <p:bldP spid="12"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B368A-F9E5-414C-A75B-EC89F931EA91}"/>
              </a:ext>
            </a:extLst>
          </p:cNvPr>
          <p:cNvSpPr>
            <a:spLocks noGrp="1"/>
          </p:cNvSpPr>
          <p:nvPr>
            <p:ph type="title"/>
          </p:nvPr>
        </p:nvSpPr>
        <p:spPr/>
        <p:txBody>
          <a:bodyPr>
            <a:normAutofit/>
          </a:bodyPr>
          <a:lstStyle/>
          <a:p>
            <a:pPr algn="ctr"/>
            <a:r>
              <a:rPr lang="en-US" dirty="0"/>
              <a:t>Pandemic Budget Reductions</a:t>
            </a:r>
          </a:p>
        </p:txBody>
      </p:sp>
      <p:sp>
        <p:nvSpPr>
          <p:cNvPr id="3" name="Content Placeholder 2">
            <a:extLst>
              <a:ext uri="{FF2B5EF4-FFF2-40B4-BE49-F238E27FC236}">
                <a16:creationId xmlns:a16="http://schemas.microsoft.com/office/drawing/2014/main" id="{0A606EA8-12E1-4E2F-AF82-F7D4E35DB0E3}"/>
              </a:ext>
            </a:extLst>
          </p:cNvPr>
          <p:cNvSpPr>
            <a:spLocks noGrp="1"/>
          </p:cNvSpPr>
          <p:nvPr>
            <p:ph idx="1"/>
          </p:nvPr>
        </p:nvSpPr>
        <p:spPr/>
        <p:txBody>
          <a:bodyPr>
            <a:normAutofit fontScale="92500" lnSpcReduction="20000"/>
          </a:bodyPr>
          <a:lstStyle/>
          <a:p>
            <a:r>
              <a:rPr lang="en-US" dirty="0"/>
              <a:t>Cut Operating Budgets to 1% in FY2021 and constrained increases in FY2022</a:t>
            </a:r>
          </a:p>
          <a:p>
            <a:r>
              <a:rPr lang="en-US" dirty="0"/>
              <a:t>Used $378,000 in one-time Free Cash in the FY2021 Budget</a:t>
            </a:r>
          </a:p>
          <a:p>
            <a:r>
              <a:rPr lang="en-US" dirty="0"/>
              <a:t>Cut $200,000 in Stabilization Fund Contributions in both FY2021 &amp; FY2022</a:t>
            </a:r>
          </a:p>
          <a:p>
            <a:r>
              <a:rPr lang="en-US" dirty="0"/>
              <a:t>Postponed Capital Investments in FY2021 and had less Free Cash to fund pay-as-you-go projects in FY2022 (those postponed needs have not gone away!)</a:t>
            </a:r>
          </a:p>
          <a:p>
            <a:r>
              <a:rPr lang="en-US" dirty="0"/>
              <a:t>Cut over $1 million in contributions to Other Post Employment Benefits Trust Fund (OPEB) </a:t>
            </a:r>
          </a:p>
          <a:p>
            <a:pPr marL="182880" lvl="1"/>
            <a:r>
              <a:rPr lang="en-US" sz="2400" dirty="0"/>
              <a:t>Northborough’s fiscal policies and conservative planning enabled us to successfully navigate the pandemic response while maintaining core service levels</a:t>
            </a:r>
          </a:p>
          <a:p>
            <a:pPr marL="182880" lvl="1"/>
            <a:r>
              <a:rPr lang="en-US" sz="2400" dirty="0"/>
              <a:t>Priority should be restoration of the temporary cuts and postponed capital projects </a:t>
            </a:r>
          </a:p>
        </p:txBody>
      </p:sp>
    </p:spTree>
    <p:extLst>
      <p:ext uri="{BB962C8B-B14F-4D97-AF65-F5344CB8AC3E}">
        <p14:creationId xmlns:p14="http://schemas.microsoft.com/office/powerpoint/2010/main" val="2356199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Clarity</Template>
  <TotalTime>19924</TotalTime>
  <Words>5862</Words>
  <Application>Microsoft Office PowerPoint</Application>
  <PresentationFormat>On-screen Show (4:3)</PresentationFormat>
  <Paragraphs>654</Paragraphs>
  <Slides>50</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Times New Roman</vt:lpstr>
      <vt:lpstr>Wingdings</vt:lpstr>
      <vt:lpstr>Clarity</vt:lpstr>
      <vt:lpstr>PowerPoint Presentation</vt:lpstr>
      <vt:lpstr>Agenda</vt:lpstr>
      <vt:lpstr>FY2021 Recap</vt:lpstr>
      <vt:lpstr>FY2021 Year-end Revenues</vt:lpstr>
      <vt:lpstr>FY2021 Year-end Expenditures</vt:lpstr>
      <vt:lpstr>PowerPoint Presentation</vt:lpstr>
      <vt:lpstr>FY2022 Status Update</vt:lpstr>
      <vt:lpstr>PowerPoint Presentation</vt:lpstr>
      <vt:lpstr>Pandemic Budget Reductions</vt:lpstr>
      <vt:lpstr>What is Financial Condition?</vt:lpstr>
      <vt:lpstr>Aspects of Financial Condition</vt:lpstr>
      <vt:lpstr>Financial Trend Monitoring System </vt:lpstr>
      <vt:lpstr>Purpose of the FTMS</vt:lpstr>
      <vt:lpstr>Objectives of the FTMS</vt:lpstr>
      <vt:lpstr>Fiscal Distress vs. Fiscal Crisis</vt:lpstr>
      <vt:lpstr>Executive Summary</vt:lpstr>
      <vt:lpstr>Executive Summary</vt:lpstr>
      <vt:lpstr>Town of Northborough Financial Indicators</vt:lpstr>
      <vt:lpstr>Town of Northborough Financial Indicators</vt:lpstr>
      <vt:lpstr>Town of Northborough Financial Indicators</vt:lpstr>
      <vt:lpstr>PowerPoint Presentation</vt:lpstr>
      <vt:lpstr>Town of Northborough Financial Indicators</vt:lpstr>
      <vt:lpstr>FY2023 State Aid Forecasts</vt:lpstr>
      <vt:lpstr>Town of Northborough Financial Indicators</vt:lpstr>
      <vt:lpstr>FY2023 Local Receipts</vt:lpstr>
      <vt:lpstr>Town of Northborough Financial Indicators</vt:lpstr>
      <vt:lpstr>Town of Northborough Financial Indicators</vt:lpstr>
      <vt:lpstr>Town of Northborough Financial Indicators</vt:lpstr>
      <vt:lpstr>FY2023 Health Insurance</vt:lpstr>
      <vt:lpstr>FY2023 Health Insurance</vt:lpstr>
      <vt:lpstr>Town of Northborough Financial Indicators</vt:lpstr>
      <vt:lpstr>Town of Northborough Financial Indicators</vt:lpstr>
      <vt:lpstr>Town of Northborough Financial Indicators</vt:lpstr>
      <vt:lpstr>Town of Northborough Financial Indicators</vt:lpstr>
      <vt:lpstr>Town of Northborough Financial Indicators</vt:lpstr>
      <vt:lpstr>Executive Summary</vt:lpstr>
      <vt:lpstr>FTMS Summary </vt:lpstr>
      <vt:lpstr>FTMS Summary</vt:lpstr>
      <vt:lpstr>FY2023 Budget Assumptions</vt:lpstr>
      <vt:lpstr>Financial Projections</vt:lpstr>
      <vt:lpstr>Financial Projections</vt:lpstr>
      <vt:lpstr>Financial Projections</vt:lpstr>
      <vt:lpstr>Financial Projections</vt:lpstr>
      <vt:lpstr>Five-Year Expense Projections</vt:lpstr>
      <vt:lpstr>Five-Year Revenue Projections</vt:lpstr>
      <vt:lpstr>Projected Tax Impact </vt:lpstr>
      <vt:lpstr>PowerPoint Presentation</vt:lpstr>
      <vt:lpstr>Financial Projections</vt:lpstr>
      <vt:lpstr>Conclusion</vt:lpstr>
      <vt:lpstr>PowerPoint Presentation</vt:lpstr>
    </vt:vector>
  </TitlesOfParts>
  <Company>Town of Northborough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Diane Wackell</cp:lastModifiedBy>
  <cp:revision>765</cp:revision>
  <cp:lastPrinted>2021-12-20T22:50:55Z</cp:lastPrinted>
  <dcterms:created xsi:type="dcterms:W3CDTF">2013-02-13T23:54:48Z</dcterms:created>
  <dcterms:modified xsi:type="dcterms:W3CDTF">2022-01-04T21:56:02Z</dcterms:modified>
</cp:coreProperties>
</file>